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75"/>
  </p:notesMasterIdLst>
  <p:handoutMasterIdLst>
    <p:handoutMasterId r:id="rId76"/>
  </p:handoutMasterIdLst>
  <p:sldIdLst>
    <p:sldId id="256" r:id="rId2"/>
    <p:sldId id="258" r:id="rId3"/>
    <p:sldId id="377" r:id="rId4"/>
    <p:sldId id="426" r:id="rId5"/>
    <p:sldId id="378" r:id="rId6"/>
    <p:sldId id="380" r:id="rId7"/>
    <p:sldId id="379" r:id="rId8"/>
    <p:sldId id="383" r:id="rId9"/>
    <p:sldId id="381" r:id="rId10"/>
    <p:sldId id="386" r:id="rId11"/>
    <p:sldId id="374" r:id="rId12"/>
    <p:sldId id="384" r:id="rId13"/>
    <p:sldId id="411" r:id="rId14"/>
    <p:sldId id="387" r:id="rId15"/>
    <p:sldId id="375" r:id="rId16"/>
    <p:sldId id="385" r:id="rId17"/>
    <p:sldId id="427" r:id="rId18"/>
    <p:sldId id="412" r:id="rId19"/>
    <p:sldId id="388" r:id="rId20"/>
    <p:sldId id="305" r:id="rId21"/>
    <p:sldId id="351" r:id="rId22"/>
    <p:sldId id="346" r:id="rId23"/>
    <p:sldId id="306" r:id="rId24"/>
    <p:sldId id="390" r:id="rId25"/>
    <p:sldId id="391" r:id="rId26"/>
    <p:sldId id="392" r:id="rId27"/>
    <p:sldId id="399" r:id="rId28"/>
    <p:sldId id="409" r:id="rId29"/>
    <p:sldId id="396" r:id="rId30"/>
    <p:sldId id="414" r:id="rId31"/>
    <p:sldId id="397" r:id="rId32"/>
    <p:sldId id="415" r:id="rId33"/>
    <p:sldId id="400" r:id="rId34"/>
    <p:sldId id="307" r:id="rId35"/>
    <p:sldId id="308" r:id="rId36"/>
    <p:sldId id="420" r:id="rId37"/>
    <p:sldId id="421" r:id="rId38"/>
    <p:sldId id="393" r:id="rId39"/>
    <p:sldId id="395" r:id="rId40"/>
    <p:sldId id="394" r:id="rId41"/>
    <p:sldId id="309" r:id="rId42"/>
    <p:sldId id="313" r:id="rId43"/>
    <p:sldId id="312" r:id="rId44"/>
    <p:sldId id="311" r:id="rId45"/>
    <p:sldId id="416" r:id="rId46"/>
    <p:sldId id="417" r:id="rId47"/>
    <p:sldId id="418" r:id="rId48"/>
    <p:sldId id="419" r:id="rId49"/>
    <p:sldId id="422" r:id="rId50"/>
    <p:sldId id="424" r:id="rId51"/>
    <p:sldId id="382" r:id="rId52"/>
    <p:sldId id="323" r:id="rId53"/>
    <p:sldId id="324" r:id="rId54"/>
    <p:sldId id="325" r:id="rId55"/>
    <p:sldId id="371" r:id="rId56"/>
    <p:sldId id="410" r:id="rId57"/>
    <p:sldId id="343" r:id="rId58"/>
    <p:sldId id="403" r:id="rId59"/>
    <p:sldId id="413" r:id="rId60"/>
    <p:sldId id="344" r:id="rId61"/>
    <p:sldId id="402" r:id="rId62"/>
    <p:sldId id="405" r:id="rId63"/>
    <p:sldId id="404" r:id="rId64"/>
    <p:sldId id="425" r:id="rId65"/>
    <p:sldId id="362" r:id="rId66"/>
    <p:sldId id="365" r:id="rId67"/>
    <p:sldId id="367" r:id="rId68"/>
    <p:sldId id="363" r:id="rId69"/>
    <p:sldId id="407" r:id="rId70"/>
    <p:sldId id="408" r:id="rId71"/>
    <p:sldId id="369" r:id="rId72"/>
    <p:sldId id="368" r:id="rId73"/>
    <p:sldId id="406" r:id="rId74"/>
  </p:sldIdLst>
  <p:sldSz cx="10058400" cy="77724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1pPr>
    <a:lvl2pPr marL="457125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2pPr>
    <a:lvl3pPr marL="914248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3pPr>
    <a:lvl4pPr marL="1371372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4pPr>
    <a:lvl5pPr marL="1828495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5pPr>
    <a:lvl6pPr marL="2285619" algn="l" defTabSz="457125" rtl="0" eaLnBrk="1" latinLnBrk="0" hangingPunct="1"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6pPr>
    <a:lvl7pPr marL="2742743" algn="l" defTabSz="457125" rtl="0" eaLnBrk="1" latinLnBrk="0" hangingPunct="1"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7pPr>
    <a:lvl8pPr marL="3199865" algn="l" defTabSz="457125" rtl="0" eaLnBrk="1" latinLnBrk="0" hangingPunct="1"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8pPr>
    <a:lvl9pPr marL="3656989" algn="l" defTabSz="457125" rtl="0" eaLnBrk="1" latinLnBrk="0" hangingPunct="1"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4E4E4"/>
    <a:srgbClr val="E1D9B8"/>
    <a:srgbClr val="00AED8"/>
    <a:srgbClr val="1F7292"/>
    <a:srgbClr val="D7B573"/>
    <a:srgbClr val="A4C639"/>
    <a:srgbClr val="EAA12D"/>
    <a:srgbClr val="EF621F"/>
    <a:srgbClr val="213E5B"/>
    <a:srgbClr val="254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5" autoAdjust="0"/>
    <p:restoredTop sz="80893" autoAdjust="0"/>
  </p:normalViewPr>
  <p:slideViewPr>
    <p:cSldViewPr>
      <p:cViewPr varScale="1">
        <p:scale>
          <a:sx n="102" d="100"/>
          <a:sy n="102" d="100"/>
        </p:scale>
        <p:origin x="-2360" y="-104"/>
      </p:cViewPr>
      <p:guideLst>
        <p:guide orient="horz" pos="2208"/>
        <p:guide pos="28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handoutMaster" Target="handoutMasters/handout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4EDEB-1D3B-444E-A72B-8E481F59AD08}" type="datetimeFigureOut">
              <a:rPr lang="en-US" smtClean="0"/>
              <a:pPr/>
              <a:t>8/13/12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C566F-17C1-2D4D-BD7A-F689BD5BBE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17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51EF5-00EF-7F4F-AA24-2C8E3E814116}" type="datetimeFigureOut">
              <a:rPr lang="en-US" smtClean="0"/>
              <a:pPr/>
              <a:t>8/13/12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49560-FE0E-9D47-9B92-126371FC15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85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4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2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0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05/17/10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3558F3A-5315-6A44-AD47-E3C767D2190F}" type="slidenum">
              <a:rPr lang="en-US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58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/>
              <a:t>05/17/10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55DF6A-6819-FE4D-9EE1-478BDD0C06A6}" type="slidenum">
              <a:rPr lang="en-US"/>
              <a:pPr/>
              <a:t>59</a:t>
            </a:fld>
            <a:endParaRPr lang="en-US"/>
          </a:p>
        </p:txBody>
      </p:sp>
      <p:sp>
        <p:nvSpPr>
          <p:cNvPr id="399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/>
              <a:t>05/17/10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55DF6A-6819-FE4D-9EE1-478BDD0C06A6}" type="slidenum">
              <a:rPr lang="en-US"/>
              <a:pPr/>
              <a:t>60</a:t>
            </a:fld>
            <a:endParaRPr lang="en-US"/>
          </a:p>
        </p:txBody>
      </p:sp>
      <p:sp>
        <p:nvSpPr>
          <p:cNvPr id="399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05/17/10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55DF6A-6819-FE4D-9EE1-478BDD0C06A6}" type="slidenum">
              <a:rPr lang="en-US">
                <a:solidFill>
                  <a:prstClr val="black"/>
                </a:solidFill>
              </a:rPr>
              <a:pPr/>
              <a:t>62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99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4343400"/>
            <a:ext cx="6705600" cy="1371600"/>
          </a:xfrm>
        </p:spPr>
        <p:txBody>
          <a:bodyPr lIns="0" tIns="0" rIns="0" bIns="0" anchor="b" anchorCtr="0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5867400"/>
            <a:ext cx="6705600" cy="1371600"/>
          </a:xfrm>
          <a:noFill/>
        </p:spPr>
        <p:txBody>
          <a:bodyPr lIns="0" tIns="0" rIns="0" bIns="0" anchor="t" anchorCtr="0"/>
          <a:lstStyle>
            <a:lvl1pPr marL="0" indent="0" algn="l">
              <a:buNone/>
              <a:defRPr sz="2500">
                <a:solidFill>
                  <a:schemeClr val="tx1">
                    <a:lumMod val="60000"/>
                    <a:lumOff val="40000"/>
                  </a:schemeClr>
                </a:solidFill>
                <a:latin typeface="Arial (Body)"/>
                <a:cs typeface="Arial (Body)"/>
              </a:defRPr>
            </a:lvl1pPr>
            <a:lvl2pPr marL="507936" indent="0" algn="ctr">
              <a:buNone/>
              <a:defRPr/>
            </a:lvl2pPr>
            <a:lvl3pPr marL="1015871" indent="0" algn="ctr">
              <a:buNone/>
              <a:defRPr/>
            </a:lvl3pPr>
            <a:lvl4pPr marL="1523807" indent="0" algn="ctr">
              <a:buNone/>
              <a:defRPr/>
            </a:lvl4pPr>
            <a:lvl5pPr marL="2031743" indent="0" algn="ctr">
              <a:buNone/>
              <a:defRPr/>
            </a:lvl5pPr>
            <a:lvl6pPr marL="2539679" indent="0" algn="ctr">
              <a:buNone/>
              <a:defRPr/>
            </a:lvl6pPr>
            <a:lvl7pPr marL="3047613" indent="0" algn="ctr">
              <a:buNone/>
              <a:defRPr/>
            </a:lvl7pPr>
            <a:lvl8pPr marL="3555548" indent="0" algn="ctr">
              <a:buNone/>
              <a:defRPr/>
            </a:lvl8pPr>
            <a:lvl9pPr marL="4063484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 descr="Official AC Post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9283" y="1143000"/>
            <a:ext cx="6679834" cy="3335732"/>
          </a:xfrm>
          <a:prstGeom prst="rect">
            <a:avLst/>
          </a:prstGeom>
          <a:effectLst>
            <a:outerShdw blurRad="190500" dist="762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Title Only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ounded Rectangle 5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5" name="Picture 4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8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ark Blank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4" name="Picture 3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257300" y="3186684"/>
            <a:ext cx="7543800" cy="1399032"/>
          </a:xfrm>
        </p:spPr>
        <p:txBody>
          <a:bodyPr lIns="0" tIns="0" rIns="0" bIns="0" anchor="ctr" anchorCtr="1"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502920" y="1632204"/>
            <a:ext cx="9052560" cy="5285232"/>
          </a:xfrm>
        </p:spPr>
        <p:txBody>
          <a:bodyPr/>
          <a:lstStyle>
            <a:lvl2pPr>
              <a:spcBef>
                <a:spcPts val="599"/>
              </a:spcBef>
              <a:defRPr sz="28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rgbClr val="FF0000"/>
                </a:solidFill>
              </a:defRPr>
            </a:lvl3pPr>
            <a:lvl4pPr>
              <a:defRPr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311257"/>
            <a:ext cx="9052560" cy="108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rgbClr val="00AED8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AndroidCamp-Guy-BW.png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1"/>
          <p:cNvSpPr>
            <a:spLocks noGrp="1"/>
          </p:cNvSpPr>
          <p:nvPr>
            <p:ph sz="quarter" idx="10"/>
          </p:nvPr>
        </p:nvSpPr>
        <p:spPr>
          <a:xfrm>
            <a:off x="502920" y="1088136"/>
            <a:ext cx="9052560" cy="5596128"/>
          </a:xfrm>
        </p:spPr>
        <p:txBody>
          <a:bodyPr lIns="0" tIns="0" rIns="0" bIns="0" anchor="ctr" anchorCtr="1"/>
          <a:lstStyle>
            <a:lvl1pPr marL="0" indent="0" algn="l">
              <a:buNone/>
              <a:defRPr sz="8000">
                <a:latin typeface="Roboto Thin"/>
                <a:cs typeface="Roboto Thin"/>
              </a:defRPr>
            </a:lvl1pPr>
            <a:lvl2pPr>
              <a:spcBef>
                <a:spcPts val="599"/>
              </a:spcBef>
              <a:defRPr sz="28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rgbClr val="FF0000"/>
                </a:solidFill>
              </a:defRPr>
            </a:lvl3pPr>
            <a:lvl4pPr>
              <a:defRPr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ounded Rectangle 4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7" name="Picture 6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ounded Rectangle 5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5" name="Picture 4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4" name="Picture 3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13562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1" y="1813562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ounded Rectangle 7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9" name="Picture 8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484736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936" indent="0">
              <a:buNone/>
              <a:defRPr sz="2200" b="1"/>
            </a:lvl2pPr>
            <a:lvl3pPr marL="1015871" indent="0">
              <a:buNone/>
              <a:defRPr sz="2000" b="1"/>
            </a:lvl3pPr>
            <a:lvl4pPr marL="1523807" indent="0">
              <a:buNone/>
              <a:defRPr sz="1800" b="1"/>
            </a:lvl4pPr>
            <a:lvl5pPr marL="2031743" indent="0">
              <a:buNone/>
              <a:defRPr sz="1800" b="1"/>
            </a:lvl5pPr>
            <a:lvl6pPr marL="2539679" indent="0">
              <a:buNone/>
              <a:defRPr sz="1800" b="1"/>
            </a:lvl6pPr>
            <a:lvl7pPr marL="3047613" indent="0">
              <a:buNone/>
              <a:defRPr sz="1800" b="1"/>
            </a:lvl7pPr>
            <a:lvl8pPr marL="3555548" indent="0">
              <a:buNone/>
              <a:defRPr sz="1800" b="1"/>
            </a:lvl8pPr>
            <a:lvl9pPr marL="4063484" indent="0">
              <a:buNone/>
              <a:defRPr sz="18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9" y="1484736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936" indent="0">
              <a:buNone/>
              <a:defRPr sz="2200" b="1"/>
            </a:lvl2pPr>
            <a:lvl3pPr marL="1015871" indent="0">
              <a:buNone/>
              <a:defRPr sz="2000" b="1"/>
            </a:lvl3pPr>
            <a:lvl4pPr marL="1523807" indent="0">
              <a:buNone/>
              <a:defRPr sz="1800" b="1"/>
            </a:lvl4pPr>
            <a:lvl5pPr marL="2031743" indent="0">
              <a:buNone/>
              <a:defRPr sz="1800" b="1"/>
            </a:lvl5pPr>
            <a:lvl6pPr marL="2539679" indent="0">
              <a:buNone/>
              <a:defRPr sz="1800" b="1"/>
            </a:lvl6pPr>
            <a:lvl7pPr marL="3047613" indent="0">
              <a:buNone/>
              <a:defRPr sz="1800" b="1"/>
            </a:lvl7pPr>
            <a:lvl8pPr marL="3555548" indent="0">
              <a:buNone/>
              <a:defRPr sz="1800" b="1"/>
            </a:lvl8pPr>
            <a:lvl9pPr marL="4063484" indent="0">
              <a:buNone/>
              <a:defRPr sz="18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9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Rounded Rectangle 9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11" name="Picture 10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and Content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502920" y="1632204"/>
            <a:ext cx="9052560" cy="52852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spcBef>
                <a:spcPts val="599"/>
              </a:spcBef>
              <a:defRPr sz="28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>
                <a:solidFill>
                  <a:srgbClr val="FF0000"/>
                </a:solidFill>
              </a:defRPr>
            </a:lvl3pPr>
            <a:lvl4pPr>
              <a:defRPr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311257"/>
            <a:ext cx="9052560" cy="108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2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311257"/>
            <a:ext cx="9052560" cy="108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2920" y="1632206"/>
            <a:ext cx="9052560" cy="5284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6" r:id="rId3"/>
    <p:sldLayoutId id="2147483696" r:id="rId4"/>
    <p:sldLayoutId id="2147483690" r:id="rId5"/>
    <p:sldLayoutId id="2147483691" r:id="rId6"/>
    <p:sldLayoutId id="2147483688" r:id="rId7"/>
    <p:sldLayoutId id="2147483689" r:id="rId8"/>
    <p:sldLayoutId id="2147483708" r:id="rId9"/>
    <p:sldLayoutId id="2147483709" r:id="rId10"/>
    <p:sldLayoutId id="214748371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507936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Roboto Thin"/>
          <a:ea typeface="ＭＳ Ｐゴシック" pitchFamily="-108" charset="-128"/>
          <a:cs typeface="Roboto Thin"/>
        </a:defRPr>
      </a:lvl1pPr>
      <a:lvl2pPr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  <a:ea typeface="ＭＳ Ｐゴシック" pitchFamily="-108" charset="-128"/>
          <a:cs typeface="ＭＳ Ｐゴシック" pitchFamily="-108" charset="-128"/>
        </a:defRPr>
      </a:lvl2pPr>
      <a:lvl3pPr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  <a:ea typeface="ＭＳ Ｐゴシック" pitchFamily="-108" charset="-128"/>
          <a:cs typeface="ＭＳ Ｐゴシック" pitchFamily="-108" charset="-128"/>
        </a:defRPr>
      </a:lvl3pPr>
      <a:lvl4pPr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  <a:ea typeface="ＭＳ Ｐゴシック" pitchFamily="-108" charset="-128"/>
          <a:cs typeface="ＭＳ Ｐゴシック" pitchFamily="-108" charset="-128"/>
        </a:defRPr>
      </a:lvl4pPr>
      <a:lvl5pPr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  <a:ea typeface="ＭＳ Ｐゴシック" pitchFamily="-108" charset="-128"/>
          <a:cs typeface="ＭＳ Ｐゴシック" pitchFamily="-108" charset="-128"/>
        </a:defRPr>
      </a:lvl5pPr>
      <a:lvl6pPr marL="507936"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</a:defRPr>
      </a:lvl6pPr>
      <a:lvl7pPr marL="1015871"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</a:defRPr>
      </a:lvl7pPr>
      <a:lvl8pPr marL="1523807"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</a:defRPr>
      </a:lvl8pPr>
      <a:lvl9pPr marL="2031743"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</a:defRPr>
      </a:lvl9pPr>
    </p:titleStyle>
    <p:bodyStyle>
      <a:lvl1pPr marL="380952" marR="0" indent="-380952" algn="l" defTabSz="507936" rtl="0" eaLnBrk="1" fontAlgn="base" latinLnBrk="0" hangingPunct="1">
        <a:lnSpc>
          <a:spcPct val="100000"/>
        </a:lnSpc>
        <a:spcBef>
          <a:spcPts val="2400"/>
        </a:spcBef>
        <a:spcAft>
          <a:spcPct val="0"/>
        </a:spcAft>
        <a:buClrTx/>
        <a:buSzTx/>
        <a:buFont typeface="Wingdings" charset="2"/>
        <a:buChar char="§"/>
        <a:tabLst/>
        <a:defRPr sz="3600">
          <a:solidFill>
            <a:schemeClr val="tx1"/>
          </a:solidFill>
          <a:latin typeface="Roboto Light"/>
          <a:ea typeface="ＭＳ Ｐゴシック" pitchFamily="-108" charset="-128"/>
          <a:cs typeface="Roboto Light"/>
        </a:defRPr>
      </a:lvl1pPr>
      <a:lvl2pPr marL="825396" marR="0" indent="-317460" algn="l" defTabSz="507936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 typeface="Arial" pitchFamily="-107" charset="0"/>
        <a:buChar char="–"/>
        <a:tabLst/>
        <a:defRPr sz="3100">
          <a:solidFill>
            <a:schemeClr val="tx1"/>
          </a:solidFill>
          <a:latin typeface="Roboto Light"/>
          <a:ea typeface="ＭＳ Ｐゴシック" pitchFamily="-65" charset="-128"/>
          <a:cs typeface="Roboto Light"/>
        </a:defRPr>
      </a:lvl2pPr>
      <a:lvl3pPr marL="1269838" marR="0" indent="-253967" algn="l" defTabSz="507936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 typeface="Arial" pitchFamily="-107" charset="0"/>
        <a:buChar char="•"/>
        <a:tabLst/>
        <a:defRPr sz="2700">
          <a:solidFill>
            <a:schemeClr val="tx1"/>
          </a:solidFill>
          <a:latin typeface="Roboto Light"/>
          <a:ea typeface="ＭＳ Ｐゴシック" pitchFamily="-65" charset="-128"/>
          <a:cs typeface="Roboto Light"/>
        </a:defRPr>
      </a:lvl3pPr>
      <a:lvl4pPr marL="1777774" marR="0" indent="-253967" algn="l" defTabSz="507936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 typeface="Arial" pitchFamily="-107" charset="0"/>
        <a:buChar char="–"/>
        <a:tabLst/>
        <a:defRPr sz="2200">
          <a:solidFill>
            <a:schemeClr val="tx1"/>
          </a:solidFill>
          <a:latin typeface="Roboto Light"/>
          <a:ea typeface="ＭＳ Ｐゴシック" pitchFamily="-65" charset="-128"/>
          <a:cs typeface="Roboto Light"/>
        </a:defRPr>
      </a:lvl4pPr>
      <a:lvl5pPr marL="2285710" marR="0" indent="-253967" algn="l" defTabSz="507936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 typeface="Arial" pitchFamily="-107" charset="0"/>
        <a:buChar char="»"/>
        <a:tabLst/>
        <a:defRPr sz="2200">
          <a:solidFill>
            <a:schemeClr val="tx1"/>
          </a:solidFill>
          <a:latin typeface="Roboto Light"/>
          <a:ea typeface="ＭＳ Ｐゴシック" pitchFamily="-65" charset="-128"/>
          <a:cs typeface="Roboto Light"/>
        </a:defRPr>
      </a:lvl5pPr>
      <a:lvl6pPr marL="2793645" indent="-253967" algn="l" defTabSz="507936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>
          <a:solidFill>
            <a:schemeClr val="tx1"/>
          </a:solidFill>
          <a:latin typeface="+mn-lt"/>
          <a:ea typeface="ＭＳ Ｐゴシック" pitchFamily="-65" charset="-128"/>
        </a:defRPr>
      </a:lvl6pPr>
      <a:lvl7pPr marL="3301581" indent="-253967" algn="l" defTabSz="507936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>
          <a:solidFill>
            <a:schemeClr val="tx1"/>
          </a:solidFill>
          <a:latin typeface="+mn-lt"/>
          <a:ea typeface="ＭＳ Ｐゴシック" pitchFamily="-65" charset="-128"/>
        </a:defRPr>
      </a:lvl7pPr>
      <a:lvl8pPr marL="3809517" indent="-253967" algn="l" defTabSz="507936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>
          <a:solidFill>
            <a:schemeClr val="tx1"/>
          </a:solidFill>
          <a:latin typeface="+mn-lt"/>
          <a:ea typeface="ＭＳ Ｐゴシック" pitchFamily="-65" charset="-128"/>
        </a:defRPr>
      </a:lvl8pPr>
      <a:lvl9pPr marL="4317453" indent="-253967" algn="l" defTabSz="507936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36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871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807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743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679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613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548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484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emf"/><Relationship Id="rId3" Type="http://schemas.openxmlformats.org/officeDocument/2006/relationships/image" Target="../media/image1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Relationship Id="rId3" Type="http://schemas.openxmlformats.org/officeDocument/2006/relationships/image" Target="../media/image1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Relationship Id="rId3" Type="http://schemas.openxmlformats.org/officeDocument/2006/relationships/image" Target="../media/image1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UI Design and Development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Roboto Medium"/>
                <a:cs typeface="Roboto Medium"/>
              </a:rPr>
              <a:t>+Roman </a:t>
            </a:r>
            <a:r>
              <a:rPr lang="en-US" dirty="0" err="1" smtClean="0">
                <a:latin typeface="Roboto Medium"/>
                <a:cs typeface="Roboto Medium"/>
              </a:rPr>
              <a:t>Nurik</a:t>
            </a:r>
            <a:r>
              <a:rPr lang="en-US" dirty="0">
                <a:latin typeface="Roboto Medium"/>
                <a:cs typeface="Roboto Medium"/>
              </a:rPr>
              <a:t/>
            </a:r>
            <a:br>
              <a:rPr lang="en-US" dirty="0">
                <a:latin typeface="Roboto Medium"/>
                <a:cs typeface="Roboto Medium"/>
              </a:rPr>
            </a:br>
            <a:r>
              <a:rPr lang="en-US" dirty="0" smtClean="0">
                <a:latin typeface="Roboto Medium"/>
                <a:cs typeface="Roboto Medium"/>
              </a:rPr>
              <a:t>+Nick Butcher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16" idx="3"/>
          </p:cNvCxnSpPr>
          <p:nvPr/>
        </p:nvCxnSpPr>
        <p:spPr>
          <a:xfrm flipH="1">
            <a:off x="3048000" y="19050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3"/>
          <p:cNvSpPr txBox="1">
            <a:spLocks/>
          </p:cNvSpPr>
          <p:nvPr/>
        </p:nvSpPr>
        <p:spPr bwMode="auto">
          <a:xfrm>
            <a:off x="609600" y="1600200"/>
            <a:ext cx="2438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Action bar</a:t>
            </a:r>
          </a:p>
        </p:txBody>
      </p:sp>
      <p:sp>
        <p:nvSpPr>
          <p:cNvPr id="3" name="Rectangle 2"/>
          <p:cNvSpPr/>
          <p:nvPr/>
        </p:nvSpPr>
        <p:spPr>
          <a:xfrm>
            <a:off x="6248400" y="2097314"/>
            <a:ext cx="2819400" cy="4074886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bar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502920" y="3505200"/>
            <a:ext cx="4442460" cy="3437787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App icon and</a:t>
            </a:r>
            <a:br>
              <a:rPr lang="en-US" dirty="0" smtClean="0"/>
            </a:br>
            <a:r>
              <a:rPr lang="en-US" dirty="0" smtClean="0"/>
              <a:t>optional Up caret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View control</a:t>
            </a:r>
            <a:br>
              <a:rPr lang="en-US" dirty="0" smtClean="0"/>
            </a:b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(Title/tabs/dropdown)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113021" y="3505200"/>
            <a:ext cx="4442460" cy="3437787"/>
          </a:xfrm>
        </p:spPr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en-US" dirty="0"/>
              <a:t>Action buttons</a:t>
            </a:r>
          </a:p>
          <a:p>
            <a:pPr marL="742950" indent="-742950">
              <a:buFont typeface="+mj-lt"/>
              <a:buAutoNum type="arabicPeriod" startAt="3"/>
            </a:pPr>
            <a:r>
              <a:rPr lang="en-US" dirty="0"/>
              <a:t>Action overflow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524000"/>
            <a:ext cx="9194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718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bar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Android 3.0 and above</a:t>
            </a:r>
          </a:p>
          <a:p>
            <a:r>
              <a:rPr lang="en-US" dirty="0" smtClean="0"/>
              <a:t>Automatically part of </a:t>
            </a:r>
            <a:r>
              <a:rPr lang="en-US" dirty="0" err="1" smtClean="0"/>
              <a:t>Holo</a:t>
            </a:r>
            <a:r>
              <a:rPr lang="en-US" dirty="0" smtClean="0"/>
              <a:t> themes</a:t>
            </a:r>
          </a:p>
          <a:p>
            <a:r>
              <a:rPr lang="en-US" dirty="0" smtClean="0"/>
              <a:t>Customize:</a:t>
            </a:r>
            <a:endParaRPr lang="en-US" dirty="0" smtClean="0">
              <a:solidFill>
                <a:schemeClr val="accent5"/>
              </a:solidFill>
            </a:endParaRPr>
          </a:p>
          <a:p>
            <a:pPr lvl="1"/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getActionBar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().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setDisplayOptions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()</a:t>
            </a:r>
          </a:p>
          <a:p>
            <a:pPr lvl="1"/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getActionBar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().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setNavigationMode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8881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16" idx="3"/>
          </p:cNvCxnSpPr>
          <p:nvPr/>
        </p:nvCxnSpPr>
        <p:spPr>
          <a:xfrm flipH="1">
            <a:off x="3048000" y="19050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3"/>
          <p:cNvSpPr txBox="1">
            <a:spLocks/>
          </p:cNvSpPr>
          <p:nvPr/>
        </p:nvSpPr>
        <p:spPr bwMode="auto">
          <a:xfrm>
            <a:off x="609600" y="1600200"/>
            <a:ext cx="2438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Action bar</a:t>
            </a:r>
          </a:p>
        </p:txBody>
      </p:sp>
      <p:sp>
        <p:nvSpPr>
          <p:cNvPr id="3" name="Rectangle 2"/>
          <p:cNvSpPr/>
          <p:nvPr/>
        </p:nvSpPr>
        <p:spPr>
          <a:xfrm>
            <a:off x="6248400" y="2097314"/>
            <a:ext cx="2819400" cy="4074886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09536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1" name="Straight Connector 10"/>
          <p:cNvCxnSpPr>
            <a:endCxn id="17" idx="3"/>
          </p:cNvCxnSpPr>
          <p:nvPr/>
        </p:nvCxnSpPr>
        <p:spPr>
          <a:xfrm rot="10800000" flipV="1">
            <a:off x="3048000" y="2286000"/>
            <a:ext cx="3200400" cy="381000"/>
          </a:xfrm>
          <a:prstGeom prst="bentConnector3">
            <a:avLst>
              <a:gd name="adj1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3"/>
          <p:cNvSpPr txBox="1">
            <a:spLocks/>
          </p:cNvSpPr>
          <p:nvPr/>
        </p:nvSpPr>
        <p:spPr bwMode="auto">
          <a:xfrm>
            <a:off x="762000" y="23622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Tabs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48400" y="2474686"/>
            <a:ext cx="2819400" cy="3697514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248400" y="1718734"/>
            <a:ext cx="2819400" cy="371324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3780" b="3780"/>
          <a:stretch>
            <a:fillRect/>
          </a:stretch>
        </p:blipFill>
        <p:spPr>
          <a:xfrm>
            <a:off x="304800" y="1905000"/>
            <a:ext cx="9052561" cy="5285232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38421"/>
          <a:stretch/>
        </p:blipFill>
        <p:spPr>
          <a:xfrm>
            <a:off x="4114800" y="990600"/>
            <a:ext cx="59436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1101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548640" y="1632204"/>
            <a:ext cx="9052560" cy="5285232"/>
          </a:xfrm>
        </p:spPr>
        <p:txBody>
          <a:bodyPr/>
          <a:lstStyle/>
          <a:p>
            <a:r>
              <a:rPr lang="en-US" dirty="0" smtClean="0"/>
              <a:t>Part of the </a:t>
            </a: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ActionBar</a:t>
            </a:r>
            <a:r>
              <a:rPr lang="en-US" dirty="0" smtClean="0">
                <a:solidFill>
                  <a:srgbClr val="AA66CC"/>
                </a:solidFill>
              </a:rPr>
              <a:t> </a:t>
            </a:r>
            <a:r>
              <a:rPr lang="en-US" dirty="0" smtClean="0"/>
              <a:t>APIs</a:t>
            </a:r>
          </a:p>
          <a:p>
            <a:r>
              <a:rPr lang="en-US" dirty="0" smtClean="0"/>
              <a:t>Usually gesture-enabled using </a:t>
            </a: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ViewPager</a:t>
            </a:r>
            <a:endParaRPr lang="en-US" dirty="0" smtClean="0">
              <a:solidFill>
                <a:srgbClr val="AA66CC"/>
              </a:solidFill>
              <a:latin typeface="Inconsolata"/>
              <a:cs typeface="Inconsolat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3663077"/>
            <a:ext cx="8991600" cy="2585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mpd="sng">
            <a:solidFill>
              <a:schemeClr val="accent5"/>
            </a:solidFill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82880" rIns="274320" bIns="18288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>
                <a:latin typeface="Inconsolata"/>
                <a:cs typeface="Inconsolata"/>
              </a:rPr>
              <a:t>getActionBar</a:t>
            </a:r>
            <a:r>
              <a:rPr lang="en-US" sz="2400" dirty="0" smtClean="0">
                <a:latin typeface="Inconsolata"/>
                <a:cs typeface="Inconsolata"/>
              </a:rPr>
              <a:t>().</a:t>
            </a:r>
            <a:r>
              <a:rPr lang="en-US" sz="2400" dirty="0" err="1" smtClean="0">
                <a:latin typeface="Inconsolata"/>
                <a:cs typeface="Inconsolata"/>
              </a:rPr>
              <a:t>setNavigationMode</a:t>
            </a:r>
            <a:r>
              <a:rPr lang="en-US" sz="2400" dirty="0" smtClean="0">
                <a:latin typeface="Inconsolata"/>
                <a:cs typeface="Inconsolata"/>
              </a:rPr>
              <a:t>(</a:t>
            </a:r>
            <a:r>
              <a:rPr lang="en-US" sz="2400" b="1" dirty="0" smtClean="0">
                <a:latin typeface="Inconsolata"/>
                <a:cs typeface="Inconsolata"/>
              </a:rPr>
              <a:t>NAVIGATION_MODE_TABS</a:t>
            </a:r>
            <a:r>
              <a:rPr lang="en-US" sz="2400" dirty="0" smtClean="0">
                <a:latin typeface="Inconsolata"/>
                <a:cs typeface="Inconsolata"/>
              </a:rPr>
              <a:t>);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>
                <a:latin typeface="Inconsolata"/>
                <a:cs typeface="Inconsolata"/>
              </a:rPr>
              <a:t>ActionBar.Tab</a:t>
            </a:r>
            <a:r>
              <a:rPr lang="en-US" sz="2400" dirty="0" smtClean="0">
                <a:latin typeface="Inconsolata"/>
                <a:cs typeface="Inconsolata"/>
              </a:rPr>
              <a:t> tab = </a:t>
            </a:r>
            <a:r>
              <a:rPr lang="en-US" sz="2400" b="1" dirty="0" err="1" smtClean="0">
                <a:latin typeface="Inconsolata"/>
                <a:cs typeface="Inconsolata"/>
              </a:rPr>
              <a:t>actionBar.newTab</a:t>
            </a:r>
            <a:r>
              <a:rPr lang="en-US" sz="2400" b="1" dirty="0" smtClean="0">
                <a:latin typeface="Inconsolata"/>
                <a:cs typeface="Inconsolata"/>
              </a:rPr>
              <a:t>();</a:t>
            </a:r>
          </a:p>
          <a:p>
            <a:r>
              <a:rPr lang="en-US" sz="2400" dirty="0" err="1" smtClean="0">
                <a:latin typeface="Inconsolata"/>
                <a:cs typeface="Inconsolata"/>
              </a:rPr>
              <a:t>tab.setText</a:t>
            </a:r>
            <a:r>
              <a:rPr lang="en-US" sz="2400" dirty="0" smtClean="0">
                <a:latin typeface="Inconsolata"/>
                <a:cs typeface="Inconsolata"/>
              </a:rPr>
              <a:t>(“Tab 1”);</a:t>
            </a:r>
          </a:p>
          <a:p>
            <a:r>
              <a:rPr lang="en-US" sz="2400" dirty="0" err="1" smtClean="0">
                <a:latin typeface="Inconsolata"/>
                <a:cs typeface="Inconsolata"/>
              </a:rPr>
              <a:t>tab.setTabListener</a:t>
            </a:r>
            <a:r>
              <a:rPr lang="en-US" sz="2400" dirty="0" smtClean="0">
                <a:latin typeface="Inconsolata"/>
                <a:cs typeface="Inconsolata"/>
              </a:rPr>
              <a:t>(this);</a:t>
            </a:r>
          </a:p>
          <a:p>
            <a:r>
              <a:rPr lang="en-US" sz="2400" b="1" dirty="0" err="1" smtClean="0">
                <a:latin typeface="Inconsolata"/>
                <a:cs typeface="Inconsolata"/>
              </a:rPr>
              <a:t>getActionBar</a:t>
            </a:r>
            <a:r>
              <a:rPr lang="en-US" sz="2400" b="1" dirty="0" smtClean="0">
                <a:latin typeface="Inconsolata"/>
                <a:cs typeface="Inconsolata"/>
              </a:rPr>
              <a:t>().</a:t>
            </a:r>
            <a:r>
              <a:rPr lang="en-US" sz="2400" b="1" dirty="0" err="1" smtClean="0">
                <a:latin typeface="Inconsolata"/>
                <a:cs typeface="Inconsolata"/>
              </a:rPr>
              <a:t>addTab</a:t>
            </a:r>
            <a:r>
              <a:rPr lang="en-US" sz="2400" b="1" dirty="0" smtClean="0">
                <a:latin typeface="Inconsolata"/>
                <a:cs typeface="Inconsolata"/>
              </a:rPr>
              <a:t>(tab);</a:t>
            </a:r>
            <a:endParaRPr lang="en-US" sz="2200" b="1" dirty="0">
              <a:solidFill>
                <a:srgbClr val="3C3C3C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60875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4800" dirty="0" smtClean="0"/>
              <a:t>EXERCISE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Roboto Medium"/>
                <a:cs typeface="Roboto Medium"/>
              </a:rPr>
              <a:t>Create an app with an action bar + tabs</a:t>
            </a:r>
            <a:endParaRPr lang="en-US" dirty="0">
              <a:latin typeface="Roboto Medium"/>
              <a:cs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1483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1" name="Straight Connector 10"/>
          <p:cNvCxnSpPr>
            <a:endCxn id="17" idx="3"/>
          </p:cNvCxnSpPr>
          <p:nvPr/>
        </p:nvCxnSpPr>
        <p:spPr>
          <a:xfrm rot="10800000" flipV="1">
            <a:off x="3048000" y="2286000"/>
            <a:ext cx="3200400" cy="381000"/>
          </a:xfrm>
          <a:prstGeom prst="bentConnector3">
            <a:avLst>
              <a:gd name="adj1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3"/>
          <p:cNvSpPr txBox="1">
            <a:spLocks/>
          </p:cNvSpPr>
          <p:nvPr/>
        </p:nvSpPr>
        <p:spPr bwMode="auto">
          <a:xfrm>
            <a:off x="762000" y="23622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Tabs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48400" y="2474686"/>
            <a:ext cx="2819400" cy="3697514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48400" y="1718734"/>
            <a:ext cx="2819400" cy="371324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36192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sp>
        <p:nvSpPr>
          <p:cNvPr id="21" name="Content Placeholder 13"/>
          <p:cNvSpPr txBox="1">
            <a:spLocks/>
          </p:cNvSpPr>
          <p:nvPr/>
        </p:nvSpPr>
        <p:spPr bwMode="auto">
          <a:xfrm>
            <a:off x="457200" y="3124200"/>
            <a:ext cx="259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Content</a:t>
            </a:r>
            <a:b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(activity layout)</a:t>
            </a:r>
          </a:p>
        </p:txBody>
      </p:sp>
      <p:cxnSp>
        <p:nvCxnSpPr>
          <p:cNvPr id="32" name="Straight Connector 31"/>
          <p:cNvCxnSpPr>
            <a:endCxn id="21" idx="3"/>
          </p:cNvCxnSpPr>
          <p:nvPr/>
        </p:nvCxnSpPr>
        <p:spPr>
          <a:xfrm flipH="1">
            <a:off x="3048000" y="36576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248400" y="1718733"/>
            <a:ext cx="2819400" cy="755953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7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77647" indent="-514170">
              <a:buFont typeface="+mj-lt"/>
              <a:buAutoNum type="arabicPeriod"/>
            </a:pPr>
            <a:r>
              <a:rPr lang="en-US" dirty="0" smtClean="0"/>
              <a:t>Designing for Android</a:t>
            </a:r>
          </a:p>
          <a:p>
            <a:pPr marL="577647" indent="-514170">
              <a:buFont typeface="+mj-lt"/>
              <a:buAutoNum type="arabicPeriod"/>
            </a:pPr>
            <a:r>
              <a:rPr lang="en-US" dirty="0" smtClean="0"/>
              <a:t>Layouts and resources</a:t>
            </a:r>
          </a:p>
          <a:p>
            <a:pPr marL="577647" indent="-514170">
              <a:buFont typeface="+mj-lt"/>
              <a:buAutoNum type="arabicPeriod"/>
            </a:pPr>
            <a:r>
              <a:rPr lang="en-US" dirty="0" smtClean="0"/>
              <a:t>Tablet considerations</a:t>
            </a:r>
            <a:endParaRPr lang="en-US" dirty="0"/>
          </a:p>
          <a:p>
            <a:pPr marL="577647" indent="-514170">
              <a:buFont typeface="+mj-lt"/>
              <a:buAutoNum type="arabicPeriod"/>
            </a:pPr>
            <a:r>
              <a:rPr lang="en-US" dirty="0" smtClean="0"/>
              <a:t>System UI integration</a:t>
            </a:r>
          </a:p>
          <a:p>
            <a:pPr marL="577647" indent="-514170">
              <a:buFont typeface="+mj-lt"/>
              <a:buAutoNum type="arabicPeriod"/>
            </a:pPr>
            <a:r>
              <a:rPr lang="en-US" dirty="0" smtClean="0"/>
              <a:t>Wireframing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Layouts and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83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system</a:t>
            </a:r>
            <a:endParaRPr lang="en-US" b="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The UI for an activity is a tree consisting of view groups and views (leaf nodes),</a:t>
            </a:r>
            <a:br>
              <a:rPr lang="en-US" dirty="0" smtClean="0"/>
            </a:br>
            <a:r>
              <a:rPr lang="en-US" dirty="0" smtClean="0"/>
              <a:t>like HTML.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Most commonly defined in XML under </a:t>
            </a:r>
            <a:r>
              <a:rPr lang="en-US" dirty="0" smtClean="0">
                <a:solidFill>
                  <a:srgbClr val="AA66CC"/>
                </a:solidFill>
                <a:latin typeface="Inconsolata"/>
                <a:cs typeface="Inconsolata"/>
              </a:rPr>
              <a:t>res/layout/</a:t>
            </a:r>
            <a:r>
              <a:rPr lang="en-US" dirty="0" smtClean="0"/>
              <a:t>.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8600" y="3352800"/>
            <a:ext cx="3428999" cy="2400657"/>
          </a:xfrm>
          <a:prstGeom prst="rect">
            <a:avLst/>
          </a:prstGeom>
          <a:solidFill>
            <a:srgbClr val="EEE0F5"/>
          </a:solidFill>
          <a:ln w="12700" cmpd="sng">
            <a:solidFill>
              <a:srgbClr val="AA66CC"/>
            </a:solidFill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82880" rIns="274320" bIns="18288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&lt;view group&gt;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&lt;view group&gt;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       &lt;view&gt;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   &lt;view group&gt;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       &lt;view&gt;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       &lt;view&gt;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7081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and View Groups</a:t>
            </a:r>
            <a:endParaRPr lang="en-US" b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Reusable individual</a:t>
            </a:r>
            <a:br>
              <a:rPr lang="en-US" dirty="0" smtClean="0"/>
            </a:br>
            <a:r>
              <a:rPr lang="en-US" dirty="0" smtClean="0"/>
              <a:t>UI components</a:t>
            </a:r>
          </a:p>
          <a:p>
            <a:r>
              <a:rPr lang="en-US" dirty="0" smtClean="0"/>
              <a:t>Optionally interactive</a:t>
            </a:r>
            <a:br>
              <a:rPr lang="en-US" dirty="0" smtClean="0"/>
            </a:br>
            <a:r>
              <a:rPr lang="en-US" dirty="0" smtClean="0"/>
              <a:t>(clickable/focusable/etc.)</a:t>
            </a:r>
          </a:p>
          <a:p>
            <a:r>
              <a:rPr lang="en-US" dirty="0" smtClean="0"/>
              <a:t>Bare minimum functionality is to draw themselves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View Groups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Ordered list</a:t>
            </a:r>
            <a:r>
              <a:rPr lang="en-US" dirty="0"/>
              <a:t> </a:t>
            </a:r>
            <a:r>
              <a:rPr lang="en-US" dirty="0" smtClean="0"/>
              <a:t>of Views and View Groups</a:t>
            </a:r>
          </a:p>
          <a:p>
            <a:r>
              <a:rPr lang="en-US" dirty="0" smtClean="0"/>
              <a:t>In charge of positioning and sizing their child views and layouts</a:t>
            </a:r>
          </a:p>
          <a:p>
            <a:r>
              <a:rPr lang="en-US" dirty="0" smtClean="0"/>
              <a:t>Simple layouts and more complex groups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ListView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145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and View Groups</a:t>
            </a:r>
            <a:endParaRPr lang="en-US" b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AA66CC"/>
                </a:solidFill>
                <a:latin typeface="Inconsolata"/>
                <a:cs typeface="Inconsolata"/>
              </a:rPr>
              <a:t>TextView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AA66CC"/>
                </a:solidFill>
                <a:latin typeface="Inconsolata"/>
                <a:cs typeface="Inconsolata"/>
              </a:rPr>
              <a:t>EditText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AA66CC"/>
                </a:solidFill>
                <a:latin typeface="Inconsolata"/>
                <a:cs typeface="Inconsolata"/>
              </a:rPr>
              <a:t>Spinner</a:t>
            </a:r>
          </a:p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AA66CC"/>
                </a:solidFill>
                <a:latin typeface="Inconsolata"/>
                <a:cs typeface="Inconsolata"/>
              </a:rPr>
              <a:t>ImageView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AA66CC"/>
                </a:solidFill>
                <a:latin typeface="Inconsolata"/>
                <a:cs typeface="Inconsolata"/>
              </a:rPr>
              <a:t>Button</a:t>
            </a: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WebView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SurfaceView</a:t>
            </a:r>
            <a:endParaRPr lang="en-US" dirty="0">
              <a:solidFill>
                <a:srgbClr val="AA66CC"/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B1B1B1"/>
                </a:solidFill>
              </a:rPr>
              <a:t>Your own custom views</a:t>
            </a:r>
            <a:endParaRPr lang="en-US" dirty="0">
              <a:solidFill>
                <a:srgbClr val="B1B1B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5109529" y="1484736"/>
            <a:ext cx="4720271" cy="725064"/>
          </a:xfrm>
        </p:spPr>
        <p:txBody>
          <a:bodyPr/>
          <a:lstStyle/>
          <a:p>
            <a:r>
              <a:rPr lang="en-US" dirty="0" smtClean="0"/>
              <a:t>Layouts (simple View Groups)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FrameLayout</a:t>
            </a:r>
            <a:endParaRPr lang="en-US" strike="sngStrike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AA66CC"/>
                </a:solidFill>
                <a:latin typeface="Inconsolata"/>
                <a:cs typeface="Inconsolata"/>
              </a:rPr>
              <a:t>LinearLayout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RelativeLayout</a:t>
            </a:r>
            <a:endParaRPr lang="en-US" dirty="0" smtClean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GridLayout</a:t>
            </a:r>
            <a:endParaRPr lang="en-US" dirty="0" smtClean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B1B1B1"/>
                </a:solidFill>
              </a:rPr>
              <a:t>Your own custom layouts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Complex View </a:t>
            </a:r>
            <a:r>
              <a:rPr lang="en-US" b="1" dirty="0"/>
              <a:t>Groups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ScrollView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ListView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897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6800" y="-2438400"/>
            <a:ext cx="7675182" cy="133312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5206" y="259761"/>
            <a:ext cx="4819950" cy="4637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Roboto Thin"/>
                <a:cs typeface="Roboto Thin"/>
              </a:rPr>
              <a:t>Anatomy of</a:t>
            </a:r>
            <a:br>
              <a:rPr lang="en-US" sz="4800" dirty="0" smtClean="0">
                <a:solidFill>
                  <a:schemeClr val="bg1"/>
                </a:solidFill>
                <a:latin typeface="Roboto Thin"/>
                <a:cs typeface="Roboto Thin"/>
              </a:rPr>
            </a:br>
            <a:r>
              <a:rPr lang="en-US" sz="4800" dirty="0" smtClean="0">
                <a:solidFill>
                  <a:schemeClr val="bg1"/>
                </a:solidFill>
                <a:latin typeface="Roboto Thin"/>
                <a:cs typeface="Roboto Thin"/>
              </a:rPr>
              <a:t>a simple layout</a:t>
            </a:r>
            <a:endParaRPr lang="en-US" sz="4800" dirty="0">
              <a:solidFill>
                <a:schemeClr val="bg1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324590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6800" y="-2438400"/>
            <a:ext cx="7675182" cy="1333128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57200" y="990599"/>
            <a:ext cx="7924800" cy="3818467"/>
            <a:chOff x="457200" y="990599"/>
            <a:chExt cx="7924800" cy="3818467"/>
          </a:xfrm>
        </p:grpSpPr>
        <p:sp>
          <p:nvSpPr>
            <p:cNvPr id="40" name="Rectangle 39"/>
            <p:cNvSpPr/>
            <p:nvPr/>
          </p:nvSpPr>
          <p:spPr>
            <a:xfrm>
              <a:off x="457200" y="990599"/>
              <a:ext cx="4673600" cy="3818467"/>
            </a:xfrm>
            <a:prstGeom prst="rect">
              <a:avLst/>
            </a:prstGeom>
            <a:noFill/>
            <a:ln w="57150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2" idx="1"/>
            </p:cNvCxnSpPr>
            <p:nvPr/>
          </p:nvCxnSpPr>
          <p:spPr>
            <a:xfrm flipH="1">
              <a:off x="5105400" y="4305300"/>
              <a:ext cx="1143000" cy="38100"/>
            </a:xfrm>
            <a:prstGeom prst="straightConnector1">
              <a:avLst/>
            </a:prstGeom>
            <a:ln w="57150" cmpd="sng">
              <a:solidFill>
                <a:srgbClr val="33B5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6248400" y="3962400"/>
              <a:ext cx="21336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ScrollView</a:t>
              </a:r>
              <a:r>
                <a:rPr lang="en-US" b="1" dirty="0" smtClean="0">
                  <a:latin typeface="Inconsolata"/>
                  <a:cs typeface="Inconsolata"/>
                </a:rPr>
                <a:t>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33399" y="571500"/>
            <a:ext cx="9144001" cy="2544233"/>
            <a:chOff x="533399" y="571500"/>
            <a:chExt cx="9144001" cy="2544233"/>
          </a:xfrm>
        </p:grpSpPr>
        <p:sp>
          <p:nvSpPr>
            <p:cNvPr id="4" name="Rectangle 3"/>
            <p:cNvSpPr/>
            <p:nvPr/>
          </p:nvSpPr>
          <p:spPr>
            <a:xfrm>
              <a:off x="533399" y="1066799"/>
              <a:ext cx="4512733" cy="2048934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562600" y="571500"/>
              <a:ext cx="4114800" cy="99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LinearLayout</a:t>
              </a:r>
              <a:r>
                <a:rPr lang="en-US" b="1" dirty="0">
                  <a:latin typeface="Inconsolata"/>
                  <a:cs typeface="Inconsolata"/>
                </a:rPr>
                <a:t/>
              </a:r>
              <a:br>
                <a:rPr lang="en-US" b="1" dirty="0">
                  <a:latin typeface="Inconsolata"/>
                  <a:cs typeface="Inconsolata"/>
                </a:rPr>
              </a:br>
              <a:r>
                <a:rPr lang="en-US" b="1" dirty="0" smtClean="0">
                  <a:latin typeface="Inconsolata"/>
                  <a:cs typeface="Inconsolata"/>
                </a:rPr>
                <a:t> orientation=“vertical”&gt;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5029200" y="1066800"/>
              <a:ext cx="533400" cy="114300"/>
            </a:xfrm>
            <a:prstGeom prst="straightConnector1">
              <a:avLst/>
            </a:prstGeom>
            <a:ln w="57150" cmpd="sng">
              <a:solidFill>
                <a:schemeClr val="accent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609599" y="1143000"/>
            <a:ext cx="7239001" cy="2438400"/>
            <a:chOff x="609599" y="1143000"/>
            <a:chExt cx="7239001" cy="2438400"/>
          </a:xfrm>
        </p:grpSpPr>
        <p:sp>
          <p:nvSpPr>
            <p:cNvPr id="3" name="Rectangle 2"/>
            <p:cNvSpPr/>
            <p:nvPr/>
          </p:nvSpPr>
          <p:spPr>
            <a:xfrm>
              <a:off x="609599" y="1143000"/>
              <a:ext cx="4364281" cy="492535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9599" y="1676400"/>
              <a:ext cx="4364281" cy="492535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09800" y="2362201"/>
              <a:ext cx="2764080" cy="685800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/>
            <p:cNvCxnSpPr>
              <a:endCxn id="3" idx="3"/>
            </p:cNvCxnSpPr>
            <p:nvPr/>
          </p:nvCxnSpPr>
          <p:spPr>
            <a:xfrm flipH="1" flipV="1">
              <a:off x="4973880" y="1389268"/>
              <a:ext cx="1122120" cy="668132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6019800" y="1905000"/>
              <a:ext cx="18288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EditText</a:t>
              </a:r>
              <a:r>
                <a:rPr lang="en-US" b="1" dirty="0" smtClean="0">
                  <a:latin typeface="Inconsolata"/>
                  <a:cs typeface="Inconsolata"/>
                </a:rPr>
                <a:t>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22" name="Straight Arrow Connector 21"/>
            <p:cNvCxnSpPr>
              <a:endCxn id="15" idx="3"/>
            </p:cNvCxnSpPr>
            <p:nvPr/>
          </p:nvCxnSpPr>
          <p:spPr>
            <a:xfrm flipH="1" flipV="1">
              <a:off x="4973880" y="1922668"/>
              <a:ext cx="1122120" cy="439532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6019800" y="2971800"/>
              <a:ext cx="15240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&lt;Button&gt;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28" name="Straight Arrow Connector 27"/>
            <p:cNvCxnSpPr>
              <a:stCxn id="27" idx="1"/>
              <a:endCxn id="16" idx="3"/>
            </p:cNvCxnSpPr>
            <p:nvPr/>
          </p:nvCxnSpPr>
          <p:spPr>
            <a:xfrm flipH="1" flipV="1">
              <a:off x="4973880" y="2705101"/>
              <a:ext cx="1045920" cy="571499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170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533400"/>
            <a:ext cx="5638800" cy="6832638"/>
          </a:xfrm>
          <a:prstGeom prst="rect">
            <a:avLst/>
          </a:prstGeom>
          <a:noFill/>
          <a:ln w="12700" cmpd="sng">
            <a:noFill/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&lt;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ScrollView</a:t>
            </a:r>
            <a:endParaRPr lang="en-US" sz="1200" b="1" dirty="0">
              <a:solidFill>
                <a:schemeClr val="accent1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  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  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"&gt;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5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&lt;</a:t>
            </a:r>
            <a:r>
              <a:rPr lang="en-US" sz="1200" b="1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LinearLayout</a:t>
            </a:r>
            <a:endParaRPr lang="en-US" sz="1200" b="1" dirty="0">
              <a:solidFill>
                <a:schemeClr val="accent5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android:orientation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="vertical"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android:padding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="16dp"&gt;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&lt;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EditText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="@+id/email"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android:hint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="@string/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prompt_email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android:inputType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textEmailAddress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android:singleLine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="true"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&lt;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EditText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="@+id/password"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android:hint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="@string/</a:t>
            </a:r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prompt_password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  <a:endParaRPr lang="en-US" sz="1200" dirty="0" smtClean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</a:t>
            </a:r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android:inputType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textPassword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”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/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</a:b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android:singleLine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="true"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&lt;Button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="@+id/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sign_in_button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android:layout_gravity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="right"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android:layout_marginTop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="16dp"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android:paddingLeft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="32dp"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android:paddingRight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="32dp"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android:text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="@string/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action_sign_in_register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&lt;/</a:t>
            </a:r>
            <a:r>
              <a:rPr lang="en-US" sz="1200" b="1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LinearLayout</a:t>
            </a: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&lt;/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ScrollView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&gt;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57800" y="-1219200"/>
            <a:ext cx="5042957" cy="8759282"/>
            <a:chOff x="-1066800" y="-2438400"/>
            <a:chExt cx="7675182" cy="133312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066800" y="-2438400"/>
              <a:ext cx="7675182" cy="1333128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09599" y="1143000"/>
              <a:ext cx="4364281" cy="492535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33399" y="1066799"/>
              <a:ext cx="4512733" cy="2048934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57200" y="990599"/>
              <a:ext cx="4673600" cy="3818467"/>
            </a:xfrm>
            <a:prstGeom prst="rect">
              <a:avLst/>
            </a:prstGeom>
            <a:noFill/>
            <a:ln w="57150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9599" y="1676400"/>
              <a:ext cx="4364281" cy="492535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362201"/>
              <a:ext cx="2764080" cy="685800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0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layout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android:</a:t>
            </a:r>
            <a:r>
              <a:rPr lang="en-US" dirty="0" err="1" smtClean="0">
                <a:solidFill>
                  <a:schemeClr val="accent4"/>
                </a:solidFill>
                <a:latin typeface="Inconsolata"/>
                <a:cs typeface="Inconsolata"/>
              </a:rPr>
              <a:t>layout_</a:t>
            </a: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weight</a:t>
            </a:r>
            <a:endParaRPr lang="en-US" dirty="0" smtClean="0">
              <a:solidFill>
                <a:srgbClr val="AA66CC"/>
              </a:solidFill>
              <a:latin typeface="Inconsolata"/>
              <a:cs typeface="Inconsolata"/>
            </a:endParaRPr>
          </a:p>
          <a:p>
            <a:pPr lvl="1"/>
            <a:r>
              <a:rPr lang="en-US" dirty="0" smtClean="0"/>
              <a:t>Children of </a:t>
            </a:r>
            <a:r>
              <a:rPr lang="en-US" dirty="0" err="1" smtClean="0"/>
              <a:t>LinearLayout</a:t>
            </a:r>
            <a:endParaRPr lang="en-US" dirty="0" smtClean="0"/>
          </a:p>
          <a:p>
            <a:pPr marL="507936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android:</a:t>
            </a:r>
            <a:r>
              <a:rPr lang="en-US" dirty="0" err="1" smtClean="0">
                <a:solidFill>
                  <a:schemeClr val="accent4"/>
                </a:solidFill>
                <a:latin typeface="Inconsolata"/>
                <a:cs typeface="Inconsolata"/>
              </a:rPr>
              <a:t>layout_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gravity</a:t>
            </a:r>
            <a:endParaRPr lang="en-US" dirty="0" smtClean="0">
              <a:solidFill>
                <a:schemeClr val="accent5"/>
              </a:solidFill>
              <a:latin typeface="Inconsolata"/>
              <a:cs typeface="Inconsolata"/>
            </a:endParaRPr>
          </a:p>
          <a:p>
            <a:pPr lvl="1"/>
            <a:r>
              <a:rPr lang="en-US" dirty="0" smtClean="0"/>
              <a:t>Children of </a:t>
            </a:r>
            <a:r>
              <a:rPr lang="en-US" dirty="0" err="1" smtClean="0"/>
              <a:t>FrameLayout</a:t>
            </a:r>
            <a:r>
              <a:rPr lang="en-US" dirty="0" smtClean="0"/>
              <a:t>, </a:t>
            </a:r>
            <a:r>
              <a:rPr lang="en-US" dirty="0" err="1" smtClean="0"/>
              <a:t>LinearLayout</a:t>
            </a:r>
            <a:endParaRPr lang="en-US" dirty="0" smtClean="0"/>
          </a:p>
          <a:p>
            <a:pPr marL="507936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android:gravity</a:t>
            </a:r>
            <a:endParaRPr lang="en-US" dirty="0" smtClean="0">
              <a:solidFill>
                <a:schemeClr val="accent5"/>
              </a:solidFill>
              <a:latin typeface="Inconsolata"/>
              <a:cs typeface="Inconsolata"/>
            </a:endParaRPr>
          </a:p>
          <a:p>
            <a:pPr lvl="1"/>
            <a:r>
              <a:rPr lang="en-US" dirty="0" err="1" smtClean="0"/>
              <a:t>TextView</a:t>
            </a:r>
            <a:r>
              <a:rPr lang="en-US" dirty="0" smtClean="0"/>
              <a:t>, </a:t>
            </a:r>
            <a:r>
              <a:rPr lang="en-US" dirty="0" err="1" smtClean="0"/>
              <a:t>LinearLayout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2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Margins and padding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685800" y="2971800"/>
            <a:ext cx="4829750" cy="2362200"/>
            <a:chOff x="1905000" y="4495800"/>
            <a:chExt cx="4829750" cy="2362200"/>
          </a:xfrm>
        </p:grpSpPr>
        <p:sp>
          <p:nvSpPr>
            <p:cNvPr id="14" name="Rectangle 13"/>
            <p:cNvSpPr/>
            <p:nvPr/>
          </p:nvSpPr>
          <p:spPr>
            <a:xfrm>
              <a:off x="1905000" y="4495800"/>
              <a:ext cx="4829750" cy="23622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92388" y="5410200"/>
              <a:ext cx="2645682" cy="533400"/>
            </a:xfrm>
            <a:prstGeom prst="rect">
              <a:avLst/>
            </a:prstGeom>
            <a:solidFill>
              <a:schemeClr val="bg1">
                <a:lumMod val="85000"/>
                <a:alpha val="3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Roboto Regular"/>
                  <a:cs typeface="Roboto Regular"/>
                </a:rPr>
                <a:t>Sign in </a:t>
              </a:r>
              <a:r>
                <a:rPr lang="en-US" sz="2000" dirty="0" smtClean="0">
                  <a:solidFill>
                    <a:schemeClr val="tx1"/>
                  </a:solidFill>
                  <a:latin typeface="Roboto Regular"/>
                  <a:cs typeface="Roboto Regular"/>
                </a:rPr>
                <a:t>or register</a:t>
              </a:r>
              <a:endParaRPr lang="en-US" sz="2000" dirty="0">
                <a:solidFill>
                  <a:schemeClr val="tx1"/>
                </a:solidFill>
                <a:latin typeface="Roboto Regular"/>
                <a:cs typeface="Roboto Regular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265370" y="2819400"/>
            <a:ext cx="8716830" cy="2057400"/>
            <a:chOff x="2667000" y="4114800"/>
            <a:chExt cx="8716830" cy="2057400"/>
          </a:xfrm>
        </p:grpSpPr>
        <p:sp>
          <p:nvSpPr>
            <p:cNvPr id="16" name="Frame 15"/>
            <p:cNvSpPr/>
            <p:nvPr/>
          </p:nvSpPr>
          <p:spPr>
            <a:xfrm>
              <a:off x="2667000" y="4724400"/>
              <a:ext cx="3657600" cy="1447800"/>
            </a:xfrm>
            <a:custGeom>
              <a:avLst/>
              <a:gdLst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59981 w 3657600"/>
                <a:gd name="connsiteY5" fmla="*/ 459981 h 1447800"/>
                <a:gd name="connsiteX6" fmla="*/ 459981 w 3657600"/>
                <a:gd name="connsiteY6" fmla="*/ 987819 h 1447800"/>
                <a:gd name="connsiteX7" fmla="*/ 3197619 w 3657600"/>
                <a:gd name="connsiteY7" fmla="*/ 987819 h 1447800"/>
                <a:gd name="connsiteX8" fmla="*/ 3197619 w 3657600"/>
                <a:gd name="connsiteY8" fmla="*/ 459981 h 1447800"/>
                <a:gd name="connsiteX9" fmla="*/ 459981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59981 w 3657600"/>
                <a:gd name="connsiteY5" fmla="*/ 459981 h 1447800"/>
                <a:gd name="connsiteX6" fmla="*/ 459981 w 3657600"/>
                <a:gd name="connsiteY6" fmla="*/ 987819 h 1447800"/>
                <a:gd name="connsiteX7" fmla="*/ 3197619 w 3657600"/>
                <a:gd name="connsiteY7" fmla="*/ 987819 h 1447800"/>
                <a:gd name="connsiteX8" fmla="*/ 3159137 w 3657600"/>
                <a:gd name="connsiteY8" fmla="*/ 459981 h 1447800"/>
                <a:gd name="connsiteX9" fmla="*/ 459981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59981 w 3657600"/>
                <a:gd name="connsiteY5" fmla="*/ 459981 h 1447800"/>
                <a:gd name="connsiteX6" fmla="*/ 459981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59981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59981 w 3657600"/>
                <a:gd name="connsiteY5" fmla="*/ 459981 h 1447800"/>
                <a:gd name="connsiteX6" fmla="*/ 508084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59981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88843 w 3657600"/>
                <a:gd name="connsiteY5" fmla="*/ 459981 h 1447800"/>
                <a:gd name="connsiteX6" fmla="*/ 508084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88843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88843 w 3657600"/>
                <a:gd name="connsiteY5" fmla="*/ 459981 h 1447800"/>
                <a:gd name="connsiteX6" fmla="*/ 479222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88843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88843 w 3657600"/>
                <a:gd name="connsiteY5" fmla="*/ 459981 h 1447800"/>
                <a:gd name="connsiteX6" fmla="*/ 296429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88843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88843 w 3657600"/>
                <a:gd name="connsiteY5" fmla="*/ 459981 h 1447800"/>
                <a:gd name="connsiteX6" fmla="*/ 498463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88843 w 3657600"/>
                <a:gd name="connsiteY9" fmla="*/ 459981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1447800">
                  <a:moveTo>
                    <a:pt x="0" y="0"/>
                  </a:moveTo>
                  <a:lnTo>
                    <a:pt x="3657600" y="0"/>
                  </a:lnTo>
                  <a:lnTo>
                    <a:pt x="365760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  <a:moveTo>
                    <a:pt x="488843" y="459981"/>
                  </a:moveTo>
                  <a:lnTo>
                    <a:pt x="498463" y="987819"/>
                  </a:lnTo>
                  <a:lnTo>
                    <a:pt x="3159137" y="987819"/>
                  </a:lnTo>
                  <a:lnTo>
                    <a:pt x="3159137" y="459981"/>
                  </a:lnTo>
                  <a:lnTo>
                    <a:pt x="488843" y="459981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21" idx="1"/>
            </p:cNvCxnSpPr>
            <p:nvPr/>
          </p:nvCxnSpPr>
          <p:spPr>
            <a:xfrm flipH="1">
              <a:off x="5638800" y="4457700"/>
              <a:ext cx="1905000" cy="4953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7543800" y="4114800"/>
              <a:ext cx="384003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err="1" smtClean="0">
                  <a:latin typeface="Inconsolata"/>
                  <a:cs typeface="Inconsolata"/>
                </a:rPr>
                <a:t>android:layout_margin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773187" y="3886200"/>
            <a:ext cx="7370813" cy="1143000"/>
            <a:chOff x="3174817" y="5181600"/>
            <a:chExt cx="7370813" cy="1143000"/>
          </a:xfrm>
        </p:grpSpPr>
        <p:sp>
          <p:nvSpPr>
            <p:cNvPr id="18" name="Frame 17"/>
            <p:cNvSpPr/>
            <p:nvPr/>
          </p:nvSpPr>
          <p:spPr>
            <a:xfrm>
              <a:off x="3174817" y="5181600"/>
              <a:ext cx="2636061" cy="533152"/>
            </a:xfrm>
            <a:custGeom>
              <a:avLst/>
              <a:gdLst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133986 w 2636061"/>
                <a:gd name="connsiteY5" fmla="*/ 133986 h 533152"/>
                <a:gd name="connsiteX6" fmla="*/ 133986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133986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133986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36020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210951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45641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45641 w 2636061"/>
                <a:gd name="connsiteY6" fmla="*/ 399166 h 533152"/>
                <a:gd name="connsiteX7" fmla="*/ 2290421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45641 w 2636061"/>
                <a:gd name="connsiteY6" fmla="*/ 399166 h 533152"/>
                <a:gd name="connsiteX7" fmla="*/ 2290421 w 2636061"/>
                <a:gd name="connsiteY7" fmla="*/ 399166 h 533152"/>
                <a:gd name="connsiteX8" fmla="*/ 2300041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45641 w 2636061"/>
                <a:gd name="connsiteY6" fmla="*/ 399166 h 533152"/>
                <a:gd name="connsiteX7" fmla="*/ 2290421 w 2636061"/>
                <a:gd name="connsiteY7" fmla="*/ 399166 h 533152"/>
                <a:gd name="connsiteX8" fmla="*/ 2280800 w 2636061"/>
                <a:gd name="connsiteY8" fmla="*/ 133986 h 533152"/>
                <a:gd name="connsiteX9" fmla="*/ 345640 w 2636061"/>
                <a:gd name="connsiteY9" fmla="*/ 133986 h 53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36061" h="533152">
                  <a:moveTo>
                    <a:pt x="0" y="0"/>
                  </a:moveTo>
                  <a:lnTo>
                    <a:pt x="2636061" y="0"/>
                  </a:lnTo>
                  <a:lnTo>
                    <a:pt x="2636061" y="533152"/>
                  </a:lnTo>
                  <a:lnTo>
                    <a:pt x="0" y="533152"/>
                  </a:lnTo>
                  <a:lnTo>
                    <a:pt x="0" y="0"/>
                  </a:lnTo>
                  <a:close/>
                  <a:moveTo>
                    <a:pt x="345640" y="133986"/>
                  </a:moveTo>
                  <a:cubicBezTo>
                    <a:pt x="345640" y="222379"/>
                    <a:pt x="345641" y="310773"/>
                    <a:pt x="345641" y="399166"/>
                  </a:cubicBezTo>
                  <a:lnTo>
                    <a:pt x="2290421" y="399166"/>
                  </a:lnTo>
                  <a:lnTo>
                    <a:pt x="2280800" y="133986"/>
                  </a:lnTo>
                  <a:lnTo>
                    <a:pt x="345640" y="133986"/>
                  </a:lnTo>
                  <a:close/>
                </a:path>
              </a:pathLst>
            </a:custGeom>
            <a:solidFill>
              <a:schemeClr val="accent4">
                <a:alpha val="34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/>
            <p:cNvCxnSpPr>
              <a:stCxn id="25" idx="1"/>
            </p:cNvCxnSpPr>
            <p:nvPr/>
          </p:nvCxnSpPr>
          <p:spPr>
            <a:xfrm flipH="1" flipV="1">
              <a:off x="5638800" y="5486400"/>
              <a:ext cx="1905000" cy="495300"/>
            </a:xfrm>
            <a:prstGeom prst="straightConnector1">
              <a:avLst/>
            </a:prstGeom>
            <a:ln w="57150" cap="sq" cmpd="sng">
              <a:solidFill>
                <a:schemeClr val="accent4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7543800" y="5638800"/>
              <a:ext cx="300183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err="1" smtClean="0">
                  <a:latin typeface="Inconsolata"/>
                  <a:cs typeface="Inconsolata"/>
                </a:rPr>
                <a:t>android:padding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792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4800" dirty="0" smtClean="0"/>
              <a:t>EXERCISE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Roboto Medium"/>
                <a:cs typeface="Roboto Medium"/>
              </a:rPr>
              <a:t>Code this layout</a:t>
            </a:r>
            <a:endParaRPr lang="en-US" dirty="0">
              <a:latin typeface="Roboto Medium"/>
              <a:cs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1876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for Android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8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838200"/>
            <a:ext cx="3962400" cy="6096000"/>
          </a:xfrm>
          <a:prstGeom prst="rect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447800" y="27432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24200" y="27432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47800" y="40386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24200" y="40386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5817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838200"/>
            <a:ext cx="3962400" cy="6096000"/>
          </a:xfrm>
          <a:prstGeom prst="rect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447800" y="27432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24200" y="27432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47800" y="40386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24200" y="40386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029200" y="723900"/>
            <a:ext cx="3733800" cy="685800"/>
            <a:chOff x="5562600" y="723900"/>
            <a:chExt cx="3733800" cy="685800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5562600" y="1066800"/>
              <a:ext cx="1447800" cy="304800"/>
            </a:xfrm>
            <a:prstGeom prst="straightConnector1">
              <a:avLst/>
            </a:prstGeom>
            <a:ln w="57150" cmpd="sng">
              <a:solidFill>
                <a:srgbClr val="33B5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7010400" y="723900"/>
              <a:ext cx="22860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FrameLayout</a:t>
              </a:r>
              <a:r>
                <a:rPr lang="en-US" b="1" dirty="0" smtClean="0">
                  <a:latin typeface="Inconsolata"/>
                  <a:cs typeface="Inconsolata"/>
                </a:rPr>
                <a:t>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219200" y="2209800"/>
            <a:ext cx="8229600" cy="3124200"/>
            <a:chOff x="1752600" y="2209800"/>
            <a:chExt cx="8229600" cy="3124200"/>
          </a:xfrm>
        </p:grpSpPr>
        <p:sp>
          <p:nvSpPr>
            <p:cNvPr id="14" name="Rectangle 13"/>
            <p:cNvSpPr/>
            <p:nvPr/>
          </p:nvSpPr>
          <p:spPr>
            <a:xfrm>
              <a:off x="1752600" y="2514600"/>
              <a:ext cx="3657600" cy="2819400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867400" y="2209800"/>
              <a:ext cx="4114800" cy="99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LinearLayout</a:t>
              </a:r>
              <a:r>
                <a:rPr lang="en-US" b="1" dirty="0">
                  <a:latin typeface="Inconsolata"/>
                  <a:cs typeface="Inconsolata"/>
                </a:rPr>
                <a:t/>
              </a:r>
              <a:br>
                <a:rPr lang="en-US" b="1" dirty="0">
                  <a:latin typeface="Inconsolata"/>
                  <a:cs typeface="Inconsolata"/>
                </a:rPr>
              </a:br>
              <a:r>
                <a:rPr lang="en-US" b="1" dirty="0" smtClean="0">
                  <a:latin typeface="Inconsolata"/>
                  <a:cs typeface="Inconsolata"/>
                </a:rPr>
                <a:t> orientation=“vertical”&gt;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5410200" y="2705100"/>
              <a:ext cx="457200" cy="114300"/>
            </a:xfrm>
            <a:prstGeom prst="straightConnector1">
              <a:avLst/>
            </a:prstGeom>
            <a:ln w="57150" cmpd="sng">
              <a:solidFill>
                <a:schemeClr val="accent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371601" y="2667000"/>
            <a:ext cx="8229599" cy="2514600"/>
            <a:chOff x="1905001" y="2667000"/>
            <a:chExt cx="8229599" cy="2514600"/>
          </a:xfrm>
        </p:grpSpPr>
        <p:sp>
          <p:nvSpPr>
            <p:cNvPr id="18" name="Rectangle 17"/>
            <p:cNvSpPr/>
            <p:nvPr/>
          </p:nvSpPr>
          <p:spPr>
            <a:xfrm>
              <a:off x="1905001" y="2667000"/>
              <a:ext cx="3352800" cy="1219200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05001" y="3962400"/>
              <a:ext cx="3352800" cy="1219200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67400" y="3886200"/>
              <a:ext cx="4267200" cy="1295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LinearLayout</a:t>
              </a:r>
              <a:r>
                <a:rPr lang="en-US" b="1" dirty="0">
                  <a:latin typeface="Inconsolata"/>
                  <a:cs typeface="Inconsolata"/>
                </a:rPr>
                <a:t/>
              </a:r>
              <a:br>
                <a:rPr lang="en-US" b="1" dirty="0">
                  <a:latin typeface="Inconsolata"/>
                  <a:cs typeface="Inconsolata"/>
                </a:rPr>
              </a:br>
              <a:r>
                <a:rPr lang="en-US" b="1" dirty="0" smtClean="0">
                  <a:latin typeface="Inconsolata"/>
                  <a:cs typeface="Inconsolata"/>
                </a:rPr>
                <a:t>orientation=“horizontal”</a:t>
              </a:r>
            </a:p>
            <a:p>
              <a:r>
                <a:rPr lang="en-US" b="1" dirty="0" err="1">
                  <a:latin typeface="Inconsolata"/>
                  <a:cs typeface="Inconsolata"/>
                </a:rPr>
                <a:t>l</a:t>
              </a:r>
              <a:r>
                <a:rPr lang="en-US" b="1" dirty="0" err="1" smtClean="0">
                  <a:latin typeface="Inconsolata"/>
                  <a:cs typeface="Inconsolata"/>
                </a:rPr>
                <a:t>ayout_weight</a:t>
              </a:r>
              <a:r>
                <a:rPr lang="en-US" b="1" dirty="0" smtClean="0">
                  <a:latin typeface="Inconsolata"/>
                  <a:cs typeface="Inconsolata"/>
                </a:rPr>
                <a:t>=“1”&gt;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5257800" y="4343400"/>
              <a:ext cx="609600" cy="190500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003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838200"/>
            <a:ext cx="3962400" cy="6096000"/>
          </a:xfrm>
          <a:prstGeom prst="rect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219200" y="990600"/>
            <a:ext cx="3657600" cy="457200"/>
          </a:xfrm>
          <a:prstGeom prst="roundRect">
            <a:avLst>
              <a:gd name="adj" fmla="val 9452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Fixed header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219200" y="1524000"/>
            <a:ext cx="3657600" cy="4724400"/>
          </a:xfrm>
          <a:prstGeom prst="roundRect">
            <a:avLst>
              <a:gd name="adj" fmla="val 235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List view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219200" y="6324600"/>
            <a:ext cx="3657600" cy="457200"/>
          </a:xfrm>
          <a:prstGeom prst="roundRect">
            <a:avLst>
              <a:gd name="adj" fmla="val 9452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Fixed footer</a:t>
            </a:r>
            <a:endParaRPr lang="en-US" dirty="0"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7002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838200"/>
            <a:ext cx="3962400" cy="6096000"/>
          </a:xfrm>
          <a:prstGeom prst="rect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219200" y="990600"/>
            <a:ext cx="3657600" cy="457200"/>
          </a:xfrm>
          <a:prstGeom prst="roundRect">
            <a:avLst>
              <a:gd name="adj" fmla="val 9452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Fixed header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219200" y="1524000"/>
            <a:ext cx="3657600" cy="4724400"/>
          </a:xfrm>
          <a:prstGeom prst="roundRect">
            <a:avLst>
              <a:gd name="adj" fmla="val 235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List view</a:t>
            </a:r>
            <a:endParaRPr lang="en-US" dirty="0">
              <a:latin typeface="Roboto Regular"/>
              <a:cs typeface="Roboto Regular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029200" y="723900"/>
            <a:ext cx="3886200" cy="685800"/>
            <a:chOff x="5562600" y="723900"/>
            <a:chExt cx="3886200" cy="685800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5562600" y="1066800"/>
              <a:ext cx="1447800" cy="304800"/>
            </a:xfrm>
            <a:prstGeom prst="straightConnector1">
              <a:avLst/>
            </a:prstGeom>
            <a:ln w="57150" cmpd="sng">
              <a:solidFill>
                <a:srgbClr val="33B5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7010400" y="723900"/>
              <a:ext cx="24384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LinearLayout</a:t>
              </a:r>
              <a:r>
                <a:rPr lang="en-US" b="1" dirty="0" smtClean="0">
                  <a:latin typeface="Inconsolata"/>
                  <a:cs typeface="Inconsolata"/>
                </a:rPr>
                <a:t>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1219200" y="6324600"/>
            <a:ext cx="3657600" cy="457200"/>
          </a:xfrm>
          <a:prstGeom prst="roundRect">
            <a:avLst>
              <a:gd name="adj" fmla="val 9452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Fixed footer</a:t>
            </a:r>
            <a:endParaRPr lang="en-US" dirty="0">
              <a:latin typeface="Roboto Regular"/>
              <a:cs typeface="Roboto Regula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219200" y="1524000"/>
            <a:ext cx="8229600" cy="4724400"/>
            <a:chOff x="1752600" y="1524000"/>
            <a:chExt cx="8229600" cy="4724400"/>
          </a:xfrm>
        </p:grpSpPr>
        <p:sp>
          <p:nvSpPr>
            <p:cNvPr id="24" name="Rectangle 23"/>
            <p:cNvSpPr/>
            <p:nvPr/>
          </p:nvSpPr>
          <p:spPr>
            <a:xfrm>
              <a:off x="1752600" y="1524000"/>
              <a:ext cx="3657600" cy="4724400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867400" y="2209800"/>
              <a:ext cx="4114800" cy="99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ListView</a:t>
              </a:r>
              <a:r>
                <a:rPr lang="en-US" b="1" dirty="0">
                  <a:latin typeface="Inconsolata"/>
                  <a:cs typeface="Inconsolata"/>
                </a:rPr>
                <a:t/>
              </a:r>
              <a:br>
                <a:rPr lang="en-US" b="1" dirty="0">
                  <a:latin typeface="Inconsolata"/>
                  <a:cs typeface="Inconsolata"/>
                </a:rPr>
              </a:br>
              <a:r>
                <a:rPr lang="en-US" b="1" dirty="0" smtClean="0">
                  <a:latin typeface="Inconsolata"/>
                  <a:cs typeface="Inconsolata"/>
                </a:rPr>
                <a:t> </a:t>
              </a:r>
              <a:r>
                <a:rPr lang="en-US" b="1" dirty="0" err="1" smtClean="0">
                  <a:latin typeface="Inconsolata"/>
                  <a:cs typeface="Inconsolata"/>
                </a:rPr>
                <a:t>layout_weight</a:t>
              </a:r>
              <a:r>
                <a:rPr lang="en-US" b="1" dirty="0" smtClean="0">
                  <a:latin typeface="Inconsolata"/>
                  <a:cs typeface="Inconsolata"/>
                </a:rPr>
                <a:t>=“1”&gt;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26" name="Straight Arrow Connector 25"/>
            <p:cNvCxnSpPr>
              <a:stCxn id="25" idx="1"/>
            </p:cNvCxnSpPr>
            <p:nvPr/>
          </p:nvCxnSpPr>
          <p:spPr>
            <a:xfrm flipH="1">
              <a:off x="5410200" y="2705100"/>
              <a:ext cx="457200" cy="114300"/>
            </a:xfrm>
            <a:prstGeom prst="straightConnector1">
              <a:avLst/>
            </a:prstGeom>
            <a:ln w="57150" cmpd="sng">
              <a:solidFill>
                <a:schemeClr val="accent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219200" y="6172200"/>
            <a:ext cx="8686800" cy="609600"/>
            <a:chOff x="1752600" y="6172200"/>
            <a:chExt cx="8686800" cy="609600"/>
          </a:xfrm>
        </p:grpSpPr>
        <p:sp>
          <p:nvSpPr>
            <p:cNvPr id="30" name="Rectangle 29"/>
            <p:cNvSpPr/>
            <p:nvPr/>
          </p:nvSpPr>
          <p:spPr>
            <a:xfrm>
              <a:off x="5791200" y="6172200"/>
              <a:ext cx="4648200" cy="609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err="1" smtClean="0">
                  <a:latin typeface="Inconsolata"/>
                  <a:cs typeface="Inconsolata"/>
                </a:rPr>
                <a:t>layout_height</a:t>
              </a:r>
              <a:r>
                <a:rPr lang="en-US" b="1" dirty="0" smtClean="0">
                  <a:latin typeface="Inconsolata"/>
                  <a:cs typeface="Inconsolata"/>
                </a:rPr>
                <a:t>=“</a:t>
              </a:r>
              <a:r>
                <a:rPr lang="en-US" b="1" dirty="0" err="1" smtClean="0">
                  <a:latin typeface="Inconsolata"/>
                  <a:cs typeface="Inconsolata"/>
                </a:rPr>
                <a:t>wrap_content</a:t>
              </a:r>
              <a:r>
                <a:rPr lang="en-US" b="1" dirty="0" smtClean="0">
                  <a:latin typeface="Inconsolata"/>
                  <a:cs typeface="Inconsolata"/>
                </a:rPr>
                <a:t>”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31" name="Straight Arrow Connector 30"/>
            <p:cNvCxnSpPr>
              <a:stCxn id="30" idx="1"/>
              <a:endCxn id="32" idx="3"/>
            </p:cNvCxnSpPr>
            <p:nvPr/>
          </p:nvCxnSpPr>
          <p:spPr>
            <a:xfrm flipH="1">
              <a:off x="5410200" y="6477000"/>
              <a:ext cx="381000" cy="76200"/>
            </a:xfrm>
            <a:prstGeom prst="straightConnector1">
              <a:avLst/>
            </a:prstGeom>
            <a:ln w="57150" cmpd="sng">
              <a:solidFill>
                <a:schemeClr val="accent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1752600" y="6324600"/>
              <a:ext cx="3657600" cy="457200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764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resources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One universal app binary contains all resources</a:t>
            </a:r>
          </a:p>
          <a:p>
            <a:r>
              <a:rPr lang="en-US" dirty="0" smtClean="0"/>
              <a:t>System chooses at runtime which resources to use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990600" y="1905000"/>
            <a:ext cx="2915265" cy="3532941"/>
            <a:chOff x="1047135" y="2133600"/>
            <a:chExt cx="2915265" cy="353294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7135" y="2286000"/>
              <a:ext cx="324465" cy="228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371600" y="2133600"/>
              <a:ext cx="2590800" cy="3532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700" b="1" dirty="0" smtClean="0">
                  <a:latin typeface="Inconsolata"/>
                  <a:cs typeface="Inconsolata"/>
                </a:rPr>
                <a:t>res/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drawable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drawable-xhdpi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drawable-hdpi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drawable-mdpi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layout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 smtClean="0">
                  <a:latin typeface="Inconsolata"/>
                  <a:cs typeface="Inconsolata"/>
                </a:rPr>
                <a:t>    layout-land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layout-large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layout-large-land</a:t>
              </a:r>
              <a:endParaRPr lang="en-US" sz="1700" b="1" dirty="0">
                <a:latin typeface="Inconsolata"/>
                <a:cs typeface="Inconsolata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2667000"/>
              <a:ext cx="324465" cy="228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3048000"/>
              <a:ext cx="324465" cy="228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3429000"/>
              <a:ext cx="324465" cy="2286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3810000"/>
              <a:ext cx="324465" cy="2286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4191000"/>
              <a:ext cx="324465" cy="2286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4572000"/>
              <a:ext cx="324465" cy="2286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4953000"/>
              <a:ext cx="324465" cy="2286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5334000"/>
              <a:ext cx="324465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981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38200" y="648512"/>
            <a:ext cx="860523" cy="6524253"/>
            <a:chOff x="838200" y="945240"/>
            <a:chExt cx="879338" cy="6666904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8200" y="945240"/>
              <a:ext cx="390124" cy="27486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1403339"/>
              <a:ext cx="390124" cy="27486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1861439"/>
              <a:ext cx="390124" cy="27486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2319538"/>
              <a:ext cx="390124" cy="27486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2777638"/>
              <a:ext cx="390124" cy="27486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3235738"/>
              <a:ext cx="390124" cy="27486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3693837"/>
              <a:ext cx="390124" cy="27486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4151937"/>
              <a:ext cx="390124" cy="27486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4610036"/>
              <a:ext cx="390124" cy="27486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5070860"/>
              <a:ext cx="390124" cy="27486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5528960"/>
              <a:ext cx="390124" cy="27486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5987057"/>
              <a:ext cx="390124" cy="27486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6445155"/>
              <a:ext cx="390124" cy="27486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6903253"/>
              <a:ext cx="390124" cy="27486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7337284"/>
              <a:ext cx="390124" cy="27486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1215162" y="1462361"/>
            <a:ext cx="8009207" cy="1357039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PNGs, 9-patch PNGs,</a:t>
            </a:r>
            <a:br>
              <a:rPr lang="en-US" sz="2200" dirty="0" smtClean="0">
                <a:latin typeface="Roboto Light"/>
                <a:cs typeface="Roboto Light"/>
              </a:rPr>
            </a:br>
            <a:r>
              <a:rPr lang="en-US" sz="2200" dirty="0" smtClean="0">
                <a:latin typeface="Roboto Light"/>
                <a:cs typeface="Roboto Light"/>
              </a:rPr>
              <a:t>optimized for multiple densities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9200" y="2819400"/>
            <a:ext cx="8001000" cy="1808203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Layout XML</a:t>
            </a:r>
            <a:br>
              <a:rPr lang="en-US" sz="2200" dirty="0" smtClean="0">
                <a:latin typeface="Roboto Light"/>
                <a:cs typeface="Roboto Light"/>
              </a:rPr>
            </a:br>
            <a:r>
              <a:rPr lang="en-US" sz="2200" dirty="0" smtClean="0">
                <a:latin typeface="Roboto Light"/>
                <a:cs typeface="Roboto Light"/>
              </a:rPr>
              <a:t>optimized for</a:t>
            </a:r>
            <a:br>
              <a:rPr lang="en-US" sz="2200" dirty="0" smtClean="0">
                <a:latin typeface="Roboto Light"/>
                <a:cs typeface="Roboto Light"/>
              </a:rPr>
            </a:br>
            <a:r>
              <a:rPr lang="en-US" sz="2200" dirty="0" smtClean="0">
                <a:latin typeface="Roboto Light"/>
                <a:cs typeface="Roboto Light"/>
              </a:rPr>
              <a:t>physical screen size</a:t>
            </a:r>
            <a:br>
              <a:rPr lang="en-US" sz="2200" dirty="0" smtClean="0">
                <a:latin typeface="Roboto Light"/>
                <a:cs typeface="Roboto Light"/>
              </a:rPr>
            </a:br>
            <a:r>
              <a:rPr lang="en-US" sz="2200" dirty="0" smtClean="0">
                <a:latin typeface="Roboto Light"/>
                <a:cs typeface="Roboto Light"/>
              </a:rPr>
              <a:t>and orientation 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9200" y="5943600"/>
            <a:ext cx="8001000" cy="1392894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Strings XML localized for your target regions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24783" y="1039153"/>
            <a:ext cx="8009207" cy="423208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err="1" smtClean="0">
                <a:latin typeface="Roboto Light"/>
                <a:cs typeface="Roboto Light"/>
              </a:rPr>
              <a:t>Drawable</a:t>
            </a:r>
            <a:r>
              <a:rPr lang="en-US" sz="2200" dirty="0" smtClean="0">
                <a:latin typeface="Roboto Light"/>
                <a:cs typeface="Roboto Light"/>
              </a:rPr>
              <a:t> XML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19200" y="4620105"/>
            <a:ext cx="8001000" cy="452092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Strings, styles, themes, etc.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19200" y="5060538"/>
            <a:ext cx="8001000" cy="883062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Styles, themes varying by API level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28324" y="465272"/>
            <a:ext cx="3115076" cy="7307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7000"/>
              </a:lnSpc>
            </a:pPr>
            <a:r>
              <a:rPr lang="en-US" sz="2000" b="1" dirty="0" smtClean="0">
                <a:latin typeface="Inconsolata"/>
                <a:cs typeface="Inconsolata"/>
              </a:rPr>
              <a:t>res/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</a:t>
            </a:r>
            <a:r>
              <a:rPr lang="en-US" sz="2000" b="1" dirty="0" err="1" smtClean="0">
                <a:latin typeface="Inconsolata"/>
                <a:cs typeface="Inconsolata"/>
              </a:rPr>
              <a:t>drawable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</a:t>
            </a:r>
            <a:r>
              <a:rPr lang="en-US" sz="2000" b="1" dirty="0" err="1" smtClean="0">
                <a:latin typeface="Inconsolata"/>
                <a:cs typeface="Inconsolata"/>
              </a:rPr>
              <a:t>drawable-xhdpi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</a:t>
            </a:r>
            <a:r>
              <a:rPr lang="en-US" sz="2000" b="1" dirty="0" err="1" smtClean="0">
                <a:latin typeface="Inconsolata"/>
                <a:cs typeface="Inconsolata"/>
              </a:rPr>
              <a:t>drawable-hdpi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</a:t>
            </a:r>
            <a:r>
              <a:rPr lang="en-US" sz="2000" b="1" dirty="0" err="1" smtClean="0">
                <a:latin typeface="Inconsolata"/>
                <a:cs typeface="Inconsolata"/>
              </a:rPr>
              <a:t>drawable-mdpi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layout</a:t>
            </a:r>
          </a:p>
          <a:p>
            <a:pPr>
              <a:lnSpc>
                <a:spcPct val="147000"/>
              </a:lnSpc>
            </a:pPr>
            <a:r>
              <a:rPr lang="en-US" sz="2000" b="1" dirty="0" smtClean="0">
                <a:latin typeface="Inconsolata"/>
                <a:cs typeface="Inconsolata"/>
              </a:rPr>
              <a:t>    layout-land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layout-large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layout-large-land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</a:t>
            </a:r>
          </a:p>
          <a:p>
            <a:pPr>
              <a:lnSpc>
                <a:spcPct val="147000"/>
              </a:lnSpc>
            </a:pPr>
            <a:r>
              <a:rPr lang="en-US" sz="2000" b="1" dirty="0" smtClean="0">
                <a:latin typeface="Inconsolata"/>
                <a:cs typeface="Inconsolata"/>
              </a:rPr>
              <a:t>    values-v11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values-v14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values-en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values-</a:t>
            </a:r>
            <a:r>
              <a:rPr lang="en-US" sz="2000" b="1" dirty="0" err="1" smtClean="0">
                <a:latin typeface="Inconsolata"/>
                <a:cs typeface="Inconsolata"/>
              </a:rPr>
              <a:t>fr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values-</a:t>
            </a:r>
            <a:r>
              <a:rPr lang="en-US" sz="2000" b="1" dirty="0" err="1" smtClean="0">
                <a:latin typeface="Inconsolata"/>
                <a:cs typeface="Inconsolata"/>
              </a:rPr>
              <a:t>ja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</a:t>
            </a:r>
            <a:endParaRPr lang="en-US" sz="2000" b="1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3241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4" grpId="0" animBg="1"/>
      <p:bldP spid="24" grpId="1" animBg="1"/>
      <p:bldP spid="53" grpId="0" animBg="1"/>
      <p:bldP spid="53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Referencing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string </a:t>
            </a:r>
            <a:r>
              <a:rPr lang="en-US" dirty="0" smtClean="0"/>
              <a:t>in </a:t>
            </a:r>
            <a:r>
              <a:rPr lang="en-US" dirty="0" smtClean="0">
                <a:latin typeface="Inconsolata"/>
                <a:cs typeface="Inconsolata"/>
              </a:rPr>
              <a:t>res/values/</a:t>
            </a:r>
            <a:r>
              <a:rPr lang="en-US" dirty="0" err="1" smtClean="0">
                <a:latin typeface="Inconsolata"/>
                <a:cs typeface="Inconsolata"/>
              </a:rPr>
              <a:t>strings.xml</a:t>
            </a:r>
            <a:endParaRPr lang="en-US" dirty="0" smtClean="0">
              <a:latin typeface="Inconsolata"/>
              <a:cs typeface="Inconsolata"/>
            </a:endParaRPr>
          </a:p>
          <a:p>
            <a:pPr lvl="1"/>
            <a:r>
              <a:rPr lang="en-US" dirty="0" smtClean="0"/>
              <a:t>In Java: 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R.string.hello</a:t>
            </a:r>
            <a:endParaRPr lang="en-US" dirty="0" smtClean="0">
              <a:solidFill>
                <a:schemeClr val="accent5"/>
              </a:solidFill>
              <a:latin typeface="Inconsolata"/>
              <a:cs typeface="Inconsolata"/>
            </a:endParaRPr>
          </a:p>
          <a:p>
            <a:pPr lvl="1"/>
            <a:r>
              <a:rPr lang="en-US" dirty="0" smtClean="0"/>
              <a:t>In XML: </a:t>
            </a:r>
            <a:r>
              <a:rPr lang="en-US" dirty="0">
                <a:solidFill>
                  <a:schemeClr val="accent5"/>
                </a:solidFill>
                <a:latin typeface="Inconsolata"/>
                <a:cs typeface="Inconsolata"/>
              </a:rPr>
              <a:t>@string/hello</a:t>
            </a:r>
          </a:p>
          <a:p>
            <a:r>
              <a:rPr lang="en-US" dirty="0" smtClean="0"/>
              <a:t>The system “edit” icon:</a:t>
            </a:r>
          </a:p>
          <a:p>
            <a:pPr lvl="1"/>
            <a:r>
              <a:rPr lang="en-US" dirty="0"/>
              <a:t>In Java: 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android.R.drawable.ic_menu_edit</a:t>
            </a:r>
            <a:endParaRPr lang="en-US" dirty="0">
              <a:solidFill>
                <a:schemeClr val="accent5"/>
              </a:solidFill>
              <a:latin typeface="Inconsolata"/>
              <a:cs typeface="Inconsolata"/>
            </a:endParaRPr>
          </a:p>
          <a:p>
            <a:pPr lvl="1"/>
            <a:r>
              <a:rPr lang="en-US" dirty="0"/>
              <a:t>In XML: 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@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android:drawable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/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ic_menu_edit</a:t>
            </a:r>
            <a:endParaRPr lang="en-US" dirty="0">
              <a:solidFill>
                <a:schemeClr val="accent5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88372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Referencing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android</a:t>
            </a:r>
            <a:r>
              <a:rPr lang="en-US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.R.</a:t>
            </a:r>
            <a:r>
              <a:rPr lang="en-US" dirty="0" err="1" smtClean="0">
                <a:solidFill>
                  <a:schemeClr val="accent4"/>
                </a:solidFill>
                <a:latin typeface="Inconsolata"/>
                <a:cs typeface="Inconsolata"/>
              </a:rPr>
              <a:t>drawable</a:t>
            </a:r>
            <a:r>
              <a:rPr lang="en-US" dirty="0" err="1" smtClean="0">
                <a:solidFill>
                  <a:srgbClr val="8A8A8A"/>
                </a:solidFill>
                <a:latin typeface="Inconsolata"/>
                <a:cs typeface="Inconsolata"/>
              </a:rPr>
              <a:t>.</a:t>
            </a:r>
            <a:r>
              <a:rPr lang="en-US" dirty="0" err="1" smtClean="0">
                <a:solidFill>
                  <a:srgbClr val="33B5E5"/>
                </a:solidFill>
                <a:latin typeface="Inconsolata"/>
                <a:cs typeface="Inconsolata"/>
              </a:rPr>
              <a:t>ic_menu_edit</a:t>
            </a:r>
            <a:endParaRPr lang="en-US" dirty="0">
              <a:solidFill>
                <a:srgbClr val="33B5E5"/>
              </a:solidFill>
              <a:latin typeface="Inconsolata"/>
              <a:cs typeface="Inconsolata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A8A8A"/>
                </a:solidFill>
                <a:latin typeface="Inconsolata"/>
                <a:cs typeface="Inconsolata"/>
              </a:rPr>
              <a:t>@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android</a:t>
            </a:r>
            <a:r>
              <a:rPr lang="en-US" dirty="0" err="1" smtClean="0">
                <a:solidFill>
                  <a:srgbClr val="8A8A8A"/>
                </a:solidFill>
                <a:latin typeface="Inconsolata"/>
                <a:cs typeface="Inconsolata"/>
              </a:rPr>
              <a:t>:</a:t>
            </a:r>
            <a:r>
              <a:rPr lang="en-US" dirty="0" err="1" smtClean="0">
                <a:solidFill>
                  <a:schemeClr val="accent4"/>
                </a:solidFill>
                <a:latin typeface="Inconsolata"/>
                <a:cs typeface="Inconsolata"/>
              </a:rPr>
              <a:t>drawable</a:t>
            </a:r>
            <a:r>
              <a:rPr lang="en-US" dirty="0" smtClean="0">
                <a:solidFill>
                  <a:srgbClr val="8A8A8A"/>
                </a:solidFill>
                <a:latin typeface="Inconsolata"/>
                <a:cs typeface="Inconsolata"/>
              </a:rPr>
              <a:t>/</a:t>
            </a:r>
            <a:r>
              <a:rPr lang="en-US" dirty="0" err="1" smtClean="0">
                <a:solidFill>
                  <a:schemeClr val="accent1"/>
                </a:solidFill>
                <a:latin typeface="Inconsolata"/>
                <a:cs typeface="Inconsolata"/>
              </a:rPr>
              <a:t>ic_menu_edit</a:t>
            </a:r>
            <a:endParaRPr lang="en-US" dirty="0">
              <a:solidFill>
                <a:schemeClr val="accent1"/>
              </a:solidFill>
              <a:latin typeface="Inconsolata"/>
              <a:cs typeface="Inconsolat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9600" y="4114800"/>
            <a:ext cx="7620000" cy="609600"/>
            <a:chOff x="685800" y="3733800"/>
            <a:chExt cx="7620000" cy="609600"/>
          </a:xfrm>
        </p:grpSpPr>
        <p:sp>
          <p:nvSpPr>
            <p:cNvPr id="4" name="Rectangle 3"/>
            <p:cNvSpPr/>
            <p:nvPr/>
          </p:nvSpPr>
          <p:spPr>
            <a:xfrm>
              <a:off x="685800" y="3733800"/>
              <a:ext cx="533400" cy="533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ntent Placeholder 13"/>
            <p:cNvSpPr txBox="1">
              <a:spLocks/>
            </p:cNvSpPr>
            <p:nvPr/>
          </p:nvSpPr>
          <p:spPr bwMode="auto">
            <a:xfrm>
              <a:off x="1371600" y="3733800"/>
              <a:ext cx="6934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87" tIns="50793" rIns="101587" bIns="50793" numCol="1" anchor="t" anchorCtr="0" compatLnSpc="1">
              <a:prstTxWarp prst="textNoShape">
                <a:avLst/>
              </a:prstTxWarp>
              <a:noAutofit/>
            </a:bodyPr>
            <a:lstStyle>
              <a:lvl1pPr marL="380952" marR="0" indent="-380952" algn="l" defTabSz="507936" rtl="0" eaLnBrk="1" fontAlgn="base" latinLnBrk="0" hangingPunct="1">
                <a:lnSpc>
                  <a:spcPct val="100000"/>
                </a:lnSpc>
                <a:spcBef>
                  <a:spcPts val="2400"/>
                </a:spcBef>
                <a:spcAft>
                  <a:spcPct val="0"/>
                </a:spcAft>
                <a:buClrTx/>
                <a:buSzTx/>
                <a:buFont typeface="Wingdings" charset="2"/>
                <a:buChar char="§"/>
                <a:tabLst/>
                <a:defRPr sz="3600">
                  <a:solidFill>
                    <a:schemeClr val="tx1"/>
                  </a:solidFill>
                  <a:latin typeface="Roboto Light"/>
                  <a:ea typeface="ＭＳ Ｐゴシック" pitchFamily="-108" charset="-128"/>
                  <a:cs typeface="Roboto Light"/>
                </a:defRPr>
              </a:lvl1pPr>
              <a:lvl2pPr marL="825396" marR="0" indent="-317460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–"/>
                <a:tabLst/>
                <a:defRPr sz="31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2pPr>
              <a:lvl3pPr marL="1269838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•"/>
                <a:tabLst/>
                <a:defRPr sz="27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3pPr>
              <a:lvl4pPr marL="1777774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–"/>
                <a:tabLst/>
                <a:defRPr sz="22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4pPr>
              <a:lvl5pPr marL="2285710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»"/>
                <a:tabLst/>
                <a:defRPr sz="22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5pPr>
              <a:lvl6pPr marL="2793645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6pPr>
              <a:lvl7pPr marL="3301581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7pPr>
              <a:lvl8pPr marL="3809517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8pPr>
              <a:lvl9pPr marL="4317453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9pPr>
            </a:lstStyle>
            <a:p>
              <a:pPr marL="0" indent="0">
                <a:buFont typeface="Wingdings" charset="2"/>
                <a:buNone/>
              </a:pPr>
              <a:r>
                <a:rPr lang="en-US" sz="3200" dirty="0" smtClean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Namespace (either </a:t>
              </a:r>
              <a:r>
                <a:rPr lang="en-US" sz="3200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latin typeface="Inconsolata"/>
                  <a:cs typeface="Inconsolata"/>
                </a:rPr>
                <a:t>android</a:t>
              </a:r>
              <a:r>
                <a:rPr lang="en-US" sz="3200" dirty="0" smtClean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 or blank)</a:t>
              </a:r>
              <a:endPara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9600" y="5105400"/>
            <a:ext cx="7620000" cy="609600"/>
            <a:chOff x="685800" y="3733800"/>
            <a:chExt cx="7620000" cy="609600"/>
          </a:xfrm>
        </p:grpSpPr>
        <p:sp>
          <p:nvSpPr>
            <p:cNvPr id="8" name="Rectangle 7"/>
            <p:cNvSpPr/>
            <p:nvPr/>
          </p:nvSpPr>
          <p:spPr>
            <a:xfrm>
              <a:off x="685800" y="3733800"/>
              <a:ext cx="533400" cy="53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13"/>
            <p:cNvSpPr txBox="1">
              <a:spLocks/>
            </p:cNvSpPr>
            <p:nvPr/>
          </p:nvSpPr>
          <p:spPr bwMode="auto">
            <a:xfrm>
              <a:off x="1371600" y="3733800"/>
              <a:ext cx="6934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87" tIns="50793" rIns="101587" bIns="50793" numCol="1" anchor="t" anchorCtr="0" compatLnSpc="1">
              <a:prstTxWarp prst="textNoShape">
                <a:avLst/>
              </a:prstTxWarp>
              <a:noAutofit/>
            </a:bodyPr>
            <a:lstStyle>
              <a:lvl1pPr marL="380952" marR="0" indent="-380952" algn="l" defTabSz="507936" rtl="0" eaLnBrk="1" fontAlgn="base" latinLnBrk="0" hangingPunct="1">
                <a:lnSpc>
                  <a:spcPct val="100000"/>
                </a:lnSpc>
                <a:spcBef>
                  <a:spcPts val="2400"/>
                </a:spcBef>
                <a:spcAft>
                  <a:spcPct val="0"/>
                </a:spcAft>
                <a:buClrTx/>
                <a:buSzTx/>
                <a:buFont typeface="Wingdings" charset="2"/>
                <a:buChar char="§"/>
                <a:tabLst/>
                <a:defRPr sz="3600">
                  <a:solidFill>
                    <a:schemeClr val="tx1"/>
                  </a:solidFill>
                  <a:latin typeface="Roboto Light"/>
                  <a:ea typeface="ＭＳ Ｐゴシック" pitchFamily="-108" charset="-128"/>
                  <a:cs typeface="Roboto Light"/>
                </a:defRPr>
              </a:lvl1pPr>
              <a:lvl2pPr marL="825396" marR="0" indent="-317460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–"/>
                <a:tabLst/>
                <a:defRPr sz="31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2pPr>
              <a:lvl3pPr marL="1269838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•"/>
                <a:tabLst/>
                <a:defRPr sz="27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3pPr>
              <a:lvl4pPr marL="1777774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–"/>
                <a:tabLst/>
                <a:defRPr sz="22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4pPr>
              <a:lvl5pPr marL="2285710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»"/>
                <a:tabLst/>
                <a:defRPr sz="22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5pPr>
              <a:lvl6pPr marL="2793645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6pPr>
              <a:lvl7pPr marL="3301581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7pPr>
              <a:lvl8pPr marL="3809517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8pPr>
              <a:lvl9pPr marL="4317453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9pPr>
            </a:lstStyle>
            <a:p>
              <a:pPr marL="0" indent="0">
                <a:buFont typeface="Wingdings" charset="2"/>
                <a:buNone/>
              </a:pPr>
              <a:r>
                <a:rPr lang="en-US" sz="3200" dirty="0" smtClean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Resource type</a:t>
              </a:r>
              <a:endPara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" y="6096000"/>
            <a:ext cx="7620000" cy="609600"/>
            <a:chOff x="685800" y="3733800"/>
            <a:chExt cx="7620000" cy="609600"/>
          </a:xfrm>
        </p:grpSpPr>
        <p:sp>
          <p:nvSpPr>
            <p:cNvPr id="11" name="Rectangle 10"/>
            <p:cNvSpPr/>
            <p:nvPr/>
          </p:nvSpPr>
          <p:spPr>
            <a:xfrm>
              <a:off x="685800" y="3733800"/>
              <a:ext cx="533400" cy="53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ntent Placeholder 13"/>
            <p:cNvSpPr txBox="1">
              <a:spLocks/>
            </p:cNvSpPr>
            <p:nvPr/>
          </p:nvSpPr>
          <p:spPr bwMode="auto">
            <a:xfrm>
              <a:off x="1371600" y="3733800"/>
              <a:ext cx="6934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1587" tIns="50793" rIns="101587" bIns="50793" numCol="1" anchor="t" anchorCtr="0" compatLnSpc="1">
              <a:prstTxWarp prst="textNoShape">
                <a:avLst/>
              </a:prstTxWarp>
              <a:noAutofit/>
            </a:bodyPr>
            <a:lstStyle>
              <a:lvl1pPr marL="380952" marR="0" indent="-380952" algn="l" defTabSz="507936" rtl="0" eaLnBrk="1" fontAlgn="base" latinLnBrk="0" hangingPunct="1">
                <a:lnSpc>
                  <a:spcPct val="100000"/>
                </a:lnSpc>
                <a:spcBef>
                  <a:spcPts val="2400"/>
                </a:spcBef>
                <a:spcAft>
                  <a:spcPct val="0"/>
                </a:spcAft>
                <a:buClrTx/>
                <a:buSzTx/>
                <a:buFont typeface="Wingdings" charset="2"/>
                <a:buChar char="§"/>
                <a:tabLst/>
                <a:defRPr sz="3600">
                  <a:solidFill>
                    <a:schemeClr val="tx1"/>
                  </a:solidFill>
                  <a:latin typeface="Roboto Light"/>
                  <a:ea typeface="ＭＳ Ｐゴシック" pitchFamily="-108" charset="-128"/>
                  <a:cs typeface="Roboto Light"/>
                </a:defRPr>
              </a:lvl1pPr>
              <a:lvl2pPr marL="825396" marR="0" indent="-317460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–"/>
                <a:tabLst/>
                <a:defRPr sz="31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2pPr>
              <a:lvl3pPr marL="1269838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•"/>
                <a:tabLst/>
                <a:defRPr sz="27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3pPr>
              <a:lvl4pPr marL="1777774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–"/>
                <a:tabLst/>
                <a:defRPr sz="22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4pPr>
              <a:lvl5pPr marL="2285710" marR="0" indent="-253967" algn="l" defTabSz="50793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itchFamily="-107" charset="0"/>
                <a:buChar char="»"/>
                <a:tabLst/>
                <a:defRPr sz="2200">
                  <a:solidFill>
                    <a:schemeClr val="tx1"/>
                  </a:solidFill>
                  <a:latin typeface="Roboto Light"/>
                  <a:ea typeface="ＭＳ Ｐゴシック" pitchFamily="-65" charset="-128"/>
                  <a:cs typeface="Roboto Light"/>
                </a:defRPr>
              </a:lvl5pPr>
              <a:lvl6pPr marL="2793645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6pPr>
              <a:lvl7pPr marL="3301581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7pPr>
              <a:lvl8pPr marL="3809517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8pPr>
              <a:lvl9pPr marL="4317453" indent="-253967" algn="l" defTabSz="507936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-65" charset="0"/>
                <a:buChar char="»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9pPr>
            </a:lstStyle>
            <a:p>
              <a:pPr marL="0" indent="0">
                <a:buFont typeface="Wingdings" charset="2"/>
                <a:buNone/>
              </a:pPr>
              <a:r>
                <a:rPr lang="en-US" sz="3200" dirty="0" smtClean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Resource name</a:t>
              </a:r>
              <a:endPara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618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DIP units keep things the</a:t>
            </a:r>
            <a:br>
              <a:rPr lang="en-US" dirty="0" smtClean="0"/>
            </a:br>
            <a:r>
              <a:rPr lang="en-US" b="1" dirty="0" smtClean="0"/>
              <a:t>same physical size </a:t>
            </a:r>
            <a:r>
              <a:rPr lang="en-US" dirty="0" smtClean="0"/>
              <a:t>across any screen.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Inconsolata"/>
                <a:cs typeface="Inconsolata"/>
              </a:rPr>
              <a:t>1 </a:t>
            </a:r>
            <a:r>
              <a:rPr lang="en-US" dirty="0">
                <a:latin typeface="Inconsolata"/>
                <a:cs typeface="Inconsolata"/>
              </a:rPr>
              <a:t>dip = 1 pixel </a:t>
            </a:r>
            <a:r>
              <a:rPr lang="en-US" dirty="0" smtClean="0">
                <a:latin typeface="Inconsolata"/>
                <a:cs typeface="Inconsolata"/>
              </a:rPr>
              <a:t> @ </a:t>
            </a:r>
            <a:r>
              <a:rPr lang="en-US" dirty="0">
                <a:latin typeface="Inconsolata"/>
                <a:cs typeface="Inconsolata"/>
              </a:rPr>
              <a:t>MDPI (160 dpi</a:t>
            </a:r>
            <a:r>
              <a:rPr lang="en-US" dirty="0" smtClean="0">
                <a:latin typeface="Inconsolata"/>
                <a:cs typeface="Inconsolata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Inconsolata"/>
                <a:cs typeface="Inconsolata"/>
              </a:rPr>
              <a:t>1 dip = 2 pixels @ XHDPI (320 dpi)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density and DIP units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4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4294967295"/>
          </p:nvPr>
        </p:nvSpPr>
        <p:spPr>
          <a:xfrm>
            <a:off x="533400" y="2133600"/>
            <a:ext cx="9051925" cy="2049463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 smtClean="0"/>
              <a:t>Q: </a:t>
            </a:r>
            <a:r>
              <a:rPr lang="en-US" sz="4200" dirty="0" smtClean="0"/>
              <a:t>What is the Nexus 7’s screen resolution in DIPs if it’s </a:t>
            </a:r>
            <a:r>
              <a:rPr lang="en-US" sz="4200" b="1" dirty="0" smtClean="0"/>
              <a:t>1280x800</a:t>
            </a:r>
            <a:r>
              <a:rPr lang="en-US" sz="4200" dirty="0" smtClean="0"/>
              <a:t> </a:t>
            </a:r>
            <a:r>
              <a:rPr lang="en-US" sz="4200" b="1" dirty="0" err="1" smtClean="0"/>
              <a:t>px</a:t>
            </a:r>
            <a:r>
              <a:rPr lang="en-US" sz="4200" b="1" dirty="0" smtClean="0"/>
              <a:t> </a:t>
            </a:r>
            <a:r>
              <a:rPr lang="en-US" sz="4200" dirty="0" smtClean="0"/>
              <a:t>and </a:t>
            </a:r>
            <a:r>
              <a:rPr lang="en-US" sz="4200" b="1" dirty="0" smtClean="0"/>
              <a:t>213dpi</a:t>
            </a:r>
            <a:r>
              <a:rPr lang="en-US" sz="4200" dirty="0" smtClean="0"/>
              <a:t>?</a:t>
            </a:r>
          </a:p>
        </p:txBody>
      </p:sp>
      <p:sp>
        <p:nvSpPr>
          <p:cNvPr id="5" name="Content Placeholder 8"/>
          <p:cNvSpPr txBox="1">
            <a:spLocks/>
          </p:cNvSpPr>
          <p:nvPr/>
        </p:nvSpPr>
        <p:spPr bwMode="auto">
          <a:xfrm>
            <a:off x="533400" y="4808913"/>
            <a:ext cx="9052560" cy="204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599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800">
                <a:solidFill>
                  <a:schemeClr val="tx1">
                    <a:lumMod val="60000"/>
                    <a:lumOff val="40000"/>
                  </a:schemeClr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rgbClr val="FF0000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rgbClr val="FF0000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rgbClr val="FF0000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4200" b="1" dirty="0" smtClean="0">
                <a:solidFill>
                  <a:schemeClr val="accent1"/>
                </a:solidFill>
              </a:rPr>
              <a:t>A: ~960x600 dip</a:t>
            </a:r>
          </a:p>
        </p:txBody>
      </p:sp>
    </p:spTree>
    <p:extLst>
      <p:ext uri="{BB962C8B-B14F-4D97-AF65-F5344CB8AC3E}">
        <p14:creationId xmlns:p14="http://schemas.microsoft.com/office/powerpoint/2010/main" val="326523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7200" dirty="0" err="1" smtClean="0"/>
              <a:t>d.android.com</a:t>
            </a:r>
            <a:r>
              <a:rPr lang="en-US" sz="7200" dirty="0" smtClean="0">
                <a:solidFill>
                  <a:schemeClr val="accent1"/>
                </a:solidFill>
                <a:latin typeface="Roboto Regular"/>
                <a:cs typeface="Roboto Regular"/>
              </a:rPr>
              <a:t>/design</a:t>
            </a:r>
            <a:endParaRPr lang="en-US" sz="7200" dirty="0">
              <a:solidFill>
                <a:schemeClr val="accent1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1256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density and DIP units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419600"/>
            <a:ext cx="3905298" cy="18161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502920" y="2286000"/>
            <a:ext cx="9052560" cy="1447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Icons and other PNG files should generally be provided for multiple densities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52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Bitmaps (.</a:t>
            </a:r>
            <a:r>
              <a:rPr lang="en-US" dirty="0" err="1" smtClean="0"/>
              <a:t>png</a:t>
            </a:r>
            <a:r>
              <a:rPr lang="en-US" dirty="0" smtClean="0"/>
              <a:t>)</a:t>
            </a:r>
          </a:p>
          <a:p>
            <a:r>
              <a:rPr lang="en-US" dirty="0" smtClean="0"/>
              <a:t>9-patches (.9.png)</a:t>
            </a:r>
          </a:p>
          <a:p>
            <a:r>
              <a:rPr lang="en-US" dirty="0" smtClean="0"/>
              <a:t>State Lists (.xml)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</a:t>
            </a:r>
            <a:r>
              <a:rPr lang="en-US" dirty="0" err="1" smtClean="0"/>
              <a:t>drawable</a:t>
            </a:r>
            <a:r>
              <a:rPr lang="en-US" dirty="0" smtClean="0"/>
              <a:t> types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7010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2920" y="5122164"/>
            <a:ext cx="9052560" cy="2421636"/>
          </a:xfrm>
        </p:spPr>
        <p:txBody>
          <a:bodyPr/>
          <a:lstStyle/>
          <a:p>
            <a:r>
              <a:rPr lang="en-US" dirty="0" smtClean="0"/>
              <a:t>Border pixels indicate stretchable regions</a:t>
            </a:r>
          </a:p>
          <a:p>
            <a:r>
              <a:rPr lang="en-US" dirty="0" smtClean="0"/>
              <a:t>Make density-specific versions (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-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xhdpi</a:t>
            </a:r>
            <a:r>
              <a:rPr lang="en-US" dirty="0" smtClean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9-patches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– 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  <a:latin typeface="Inconsolata"/>
                <a:cs typeface="Inconsolata"/>
              </a:rPr>
              <a:t>foo.9.png</a:t>
            </a:r>
            <a:endParaRPr lang="en-US" b="0" dirty="0">
              <a:solidFill>
                <a:schemeClr val="bg1">
                  <a:lumMod val="65000"/>
                </a:schemeClr>
              </a:solidFill>
              <a:latin typeface="Inconsolata"/>
              <a:cs typeface="Inconsolata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t="8147" b="9932"/>
          <a:stretch>
            <a:fillRect/>
          </a:stretch>
        </p:blipFill>
        <p:spPr>
          <a:xfrm>
            <a:off x="2819400" y="1692275"/>
            <a:ext cx="4419600" cy="31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6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list </a:t>
            </a:r>
            <a:r>
              <a:rPr lang="en-US" dirty="0" err="1" smtClean="0"/>
              <a:t>drawables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2971800"/>
            <a:ext cx="8229600" cy="3323987"/>
          </a:xfrm>
          <a:prstGeom prst="rect">
            <a:avLst/>
          </a:prstGeom>
          <a:solidFill>
            <a:srgbClr val="EEE0F5"/>
          </a:solidFill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37160" rIns="274320" bIns="13716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&lt;selector&gt;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android:drawable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="@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drawable/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foo_disabled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  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state_enabled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="false" ...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android:drawable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="@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drawable/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foo_pressed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  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state_pressed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="true" ...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android:drawable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="@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drawable/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foo_focused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  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state_focused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="true" ...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android:drawable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="@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drawable/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foo_default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 /&gt; 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&lt;/selector&gt; 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914400" y="1524000"/>
            <a:ext cx="3505200" cy="973087"/>
            <a:chOff x="4410476" y="1676400"/>
            <a:chExt cx="3505200" cy="973087"/>
          </a:xfrm>
        </p:grpSpPr>
        <p:sp>
          <p:nvSpPr>
            <p:cNvPr id="7" name="TextBox 6"/>
            <p:cNvSpPr txBox="1"/>
            <p:nvPr/>
          </p:nvSpPr>
          <p:spPr>
            <a:xfrm>
              <a:off x="4800600" y="1676400"/>
              <a:ext cx="3115076" cy="973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2000" b="1" dirty="0" err="1" smtClean="0">
                  <a:latin typeface="Inconsolata"/>
                  <a:cs typeface="Inconsolata"/>
                </a:rPr>
                <a:t>drawable</a:t>
              </a:r>
              <a:r>
                <a:rPr lang="en-US" sz="2000" b="1" dirty="0" smtClean="0">
                  <a:latin typeface="Inconsolata"/>
                  <a:cs typeface="Inconsolata"/>
                </a:rPr>
                <a:t>/</a:t>
              </a:r>
            </a:p>
            <a:p>
              <a:pPr>
                <a:lnSpc>
                  <a:spcPct val="147000"/>
                </a:lnSpc>
              </a:pPr>
              <a:r>
                <a:rPr lang="en-US" sz="2000" b="1" dirty="0">
                  <a:latin typeface="Inconsolata"/>
                  <a:cs typeface="Inconsolata"/>
                </a:rPr>
                <a:t> </a:t>
              </a:r>
              <a:r>
                <a:rPr lang="en-US" sz="2000" b="1" dirty="0" smtClean="0">
                  <a:latin typeface="Inconsolata"/>
                  <a:cs typeface="Inconsolata"/>
                </a:rPr>
                <a:t>   </a:t>
              </a:r>
              <a:r>
                <a:rPr lang="en-US" sz="2000" b="1" dirty="0" err="1" smtClean="0">
                  <a:latin typeface="Inconsolata"/>
                  <a:cs typeface="Inconsolata"/>
                </a:rPr>
                <a:t>foo.xml</a:t>
              </a:r>
              <a:endParaRPr lang="en-US" sz="2000" b="1" dirty="0">
                <a:latin typeface="Inconsolata"/>
                <a:cs typeface="Inconsolata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10476" y="1859640"/>
              <a:ext cx="381777" cy="26897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29200" y="2286000"/>
              <a:ext cx="252413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679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list </a:t>
            </a:r>
            <a:r>
              <a:rPr lang="en-US" dirty="0" err="1" smtClean="0"/>
              <a:t>drawables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04524" y="2057400"/>
            <a:ext cx="1972076" cy="52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7000"/>
              </a:lnSpc>
            </a:pPr>
            <a:r>
              <a:rPr lang="en-US" sz="2000" b="1" dirty="0" err="1" smtClean="0">
                <a:latin typeface="Inconsolata"/>
                <a:cs typeface="Inconsolata"/>
              </a:rPr>
              <a:t>drawable-mdpi</a:t>
            </a:r>
            <a:r>
              <a:rPr lang="en-US" sz="2000" b="1" dirty="0" smtClean="0">
                <a:latin typeface="Inconsolata"/>
                <a:cs typeface="Inconsolata"/>
              </a:rPr>
              <a:t>/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4400" y="2240640"/>
            <a:ext cx="381777" cy="26897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66800" y="2751547"/>
            <a:ext cx="8839200" cy="829853"/>
            <a:chOff x="1066800" y="2848370"/>
            <a:chExt cx="8839200" cy="829853"/>
          </a:xfrm>
        </p:grpSpPr>
        <p:pic>
          <p:nvPicPr>
            <p:cNvPr id="29" name="Picture 28" descr="btn_zoom_down_selected.9.png"/>
            <p:cNvPicPr>
              <a:picLocks noChangeAspect="1"/>
            </p:cNvPicPr>
            <p:nvPr/>
          </p:nvPicPr>
          <p:blipFill rotWithShape="1">
            <a:blip r:embed="rId3"/>
            <a:srcRect t="7592" b="16000"/>
            <a:stretch/>
          </p:blipFill>
          <p:spPr>
            <a:xfrm>
              <a:off x="5562600" y="2867612"/>
              <a:ext cx="1028700" cy="485193"/>
            </a:xfrm>
            <a:prstGeom prst="rect">
              <a:avLst/>
            </a:prstGeom>
          </p:spPr>
        </p:pic>
        <p:pic>
          <p:nvPicPr>
            <p:cNvPr id="30" name="Picture 29" descr="btn_zoom_down_pressed.9.png"/>
            <p:cNvPicPr>
              <a:picLocks noChangeAspect="1"/>
            </p:cNvPicPr>
            <p:nvPr/>
          </p:nvPicPr>
          <p:blipFill rotWithShape="1">
            <a:blip r:embed="rId4"/>
            <a:srcRect t="4561" b="16000"/>
            <a:stretch/>
          </p:blipFill>
          <p:spPr>
            <a:xfrm>
              <a:off x="7772400" y="2848370"/>
              <a:ext cx="1028700" cy="504435"/>
            </a:xfrm>
            <a:prstGeom prst="rect">
              <a:avLst/>
            </a:prstGeom>
          </p:spPr>
        </p:pic>
        <p:pic>
          <p:nvPicPr>
            <p:cNvPr id="31" name="Picture 30" descr="btn_zoom_down_normal.9.png"/>
            <p:cNvPicPr>
              <a:picLocks noChangeAspect="1"/>
            </p:cNvPicPr>
            <p:nvPr/>
          </p:nvPicPr>
          <p:blipFill rotWithShape="1">
            <a:blip r:embed="rId5"/>
            <a:srcRect t="4561" b="16000"/>
            <a:stretch/>
          </p:blipFill>
          <p:spPr>
            <a:xfrm>
              <a:off x="1066800" y="2848370"/>
              <a:ext cx="1028700" cy="504435"/>
            </a:xfrm>
            <a:prstGeom prst="rect">
              <a:avLst/>
            </a:prstGeom>
          </p:spPr>
        </p:pic>
        <p:pic>
          <p:nvPicPr>
            <p:cNvPr id="32" name="Picture 31" descr="btn_zoom_down_disabled.9.png"/>
            <p:cNvPicPr>
              <a:picLocks noChangeAspect="1"/>
            </p:cNvPicPr>
            <p:nvPr/>
          </p:nvPicPr>
          <p:blipFill rotWithShape="1">
            <a:blip r:embed="rId6"/>
            <a:srcRect t="7592" b="16000"/>
            <a:stretch/>
          </p:blipFill>
          <p:spPr>
            <a:xfrm>
              <a:off x="3352800" y="2867612"/>
              <a:ext cx="1028700" cy="48519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066800" y="32004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foo_default.png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2800" y="32004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foo_disabled.png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62600" y="32004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foo_focused.png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772400" y="32004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foo_pressed.png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304524" y="4495800"/>
            <a:ext cx="1972076" cy="52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7000"/>
              </a:lnSpc>
            </a:pPr>
            <a:r>
              <a:rPr lang="en-US" sz="2000" b="1" dirty="0" err="1">
                <a:latin typeface="Inconsolata"/>
                <a:cs typeface="Inconsolata"/>
              </a:rPr>
              <a:t>d</a:t>
            </a:r>
            <a:r>
              <a:rPr lang="en-US" sz="2000" b="1" dirty="0" err="1" smtClean="0">
                <a:latin typeface="Inconsolata"/>
                <a:cs typeface="Inconsolata"/>
              </a:rPr>
              <a:t>rawable-hdpi</a:t>
            </a:r>
            <a:r>
              <a:rPr lang="en-US" sz="2000" b="1" dirty="0" smtClean="0">
                <a:latin typeface="Inconsolata"/>
                <a:cs typeface="Inconsolata"/>
              </a:rPr>
              <a:t>/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4400" y="4679040"/>
            <a:ext cx="381777" cy="26897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66800" y="5224091"/>
            <a:ext cx="8839200" cy="1024309"/>
            <a:chOff x="1066800" y="5397114"/>
            <a:chExt cx="8839200" cy="1024309"/>
          </a:xfrm>
        </p:grpSpPr>
        <p:pic>
          <p:nvPicPr>
            <p:cNvPr id="20" name="Picture 19" descr="btn_zoom_down_selected.9.png"/>
            <p:cNvPicPr>
              <a:picLocks noChangeAspect="1"/>
            </p:cNvPicPr>
            <p:nvPr/>
          </p:nvPicPr>
          <p:blipFill rotWithShape="1">
            <a:blip r:embed="rId7"/>
            <a:srcRect t="8177" b="11999"/>
            <a:stretch/>
          </p:blipFill>
          <p:spPr>
            <a:xfrm>
              <a:off x="5562600" y="5416356"/>
              <a:ext cx="1549400" cy="760312"/>
            </a:xfrm>
            <a:prstGeom prst="rect">
              <a:avLst/>
            </a:prstGeom>
          </p:spPr>
        </p:pic>
        <p:pic>
          <p:nvPicPr>
            <p:cNvPr id="21" name="Picture 20" descr="btn_zoom_down_pressed.9.png"/>
            <p:cNvPicPr>
              <a:picLocks noChangeAspect="1"/>
            </p:cNvPicPr>
            <p:nvPr/>
          </p:nvPicPr>
          <p:blipFill rotWithShape="1">
            <a:blip r:embed="rId8"/>
            <a:srcRect t="6157" b="11999"/>
            <a:stretch/>
          </p:blipFill>
          <p:spPr>
            <a:xfrm>
              <a:off x="7823200" y="5397114"/>
              <a:ext cx="1549400" cy="779553"/>
            </a:xfrm>
            <a:prstGeom prst="rect">
              <a:avLst/>
            </a:prstGeom>
          </p:spPr>
        </p:pic>
        <p:pic>
          <p:nvPicPr>
            <p:cNvPr id="22" name="Picture 21" descr="btn_zoom_down_normal.9.png"/>
            <p:cNvPicPr>
              <a:picLocks noChangeAspect="1"/>
            </p:cNvPicPr>
            <p:nvPr/>
          </p:nvPicPr>
          <p:blipFill rotWithShape="1">
            <a:blip r:embed="rId9"/>
            <a:srcRect t="8177" b="11999"/>
            <a:stretch/>
          </p:blipFill>
          <p:spPr>
            <a:xfrm>
              <a:off x="1117600" y="5416356"/>
              <a:ext cx="1549400" cy="760312"/>
            </a:xfrm>
            <a:prstGeom prst="rect">
              <a:avLst/>
            </a:prstGeom>
          </p:spPr>
        </p:pic>
        <p:pic>
          <p:nvPicPr>
            <p:cNvPr id="23" name="Picture 22" descr="btn_zoom_down_disabled.9.png"/>
            <p:cNvPicPr>
              <a:picLocks noChangeAspect="1"/>
            </p:cNvPicPr>
            <p:nvPr/>
          </p:nvPicPr>
          <p:blipFill rotWithShape="1">
            <a:blip r:embed="rId10"/>
            <a:srcRect t="7167" b="12000"/>
            <a:stretch/>
          </p:blipFill>
          <p:spPr>
            <a:xfrm>
              <a:off x="3378200" y="5406736"/>
              <a:ext cx="1549400" cy="769932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066800" y="59436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foo_default.png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352800" y="59436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foo_disabled.png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62600" y="59436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foo_focused.png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772400" y="59436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foo_pressed.png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05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Collections of layout XML attribute values, kind of like CSS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Instead of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this…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0" y="3085505"/>
            <a:ext cx="6248400" cy="4001095"/>
          </a:xfrm>
          <a:prstGeom prst="rect">
            <a:avLst/>
          </a:prstGeom>
          <a:solidFill>
            <a:srgbClr val="EEE0F5"/>
          </a:solidFill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37160" rIns="274320" bIns="13716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TextView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   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android:layout_width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="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match_parent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   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android:layout_height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="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wrap_content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   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android:padding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="4dp"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android:text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="1"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TextView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   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android:layout_width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="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match_parent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   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android:layout_height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="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wrap_content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   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android:padding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="4dp"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android:text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="2" /&gt;</a:t>
            </a:r>
          </a:p>
        </p:txBody>
      </p:sp>
    </p:spTree>
    <p:extLst>
      <p:ext uri="{BB962C8B-B14F-4D97-AF65-F5344CB8AC3E}">
        <p14:creationId xmlns:p14="http://schemas.microsoft.com/office/powerpoint/2010/main" val="247795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…use this!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62400" y="1524000"/>
            <a:ext cx="5334000" cy="1969770"/>
          </a:xfrm>
          <a:prstGeom prst="rect">
            <a:avLst/>
          </a:prstGeom>
          <a:solidFill>
            <a:srgbClr val="EEE0F5"/>
          </a:solidFill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37160" rIns="274320" bIns="13716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&lt;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TextView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style="@style/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MyText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android:text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="1"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TextView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 style="@style/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MyText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android:text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="2" /&gt;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09600" y="3810000"/>
            <a:ext cx="8686800" cy="3188970"/>
            <a:chOff x="609600" y="3810000"/>
            <a:chExt cx="8686800" cy="3188970"/>
          </a:xfrm>
        </p:grpSpPr>
        <p:sp>
          <p:nvSpPr>
            <p:cNvPr id="4" name="TextBox 3"/>
            <p:cNvSpPr txBox="1"/>
            <p:nvPr/>
          </p:nvSpPr>
          <p:spPr>
            <a:xfrm>
              <a:off x="609600" y="5029200"/>
              <a:ext cx="8686800" cy="1969770"/>
            </a:xfrm>
            <a:prstGeom prst="rect">
              <a:avLst/>
            </a:prstGeom>
            <a:solidFill>
              <a:srgbClr val="EEE0F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lIns="274320" tIns="137160" rIns="274320" bIns="137160" rtlCol="0">
              <a:spAutoFit/>
            </a:bodyPr>
            <a:lstStyle/>
            <a:p>
              <a:pPr defTabSz="50929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 smtClean="0">
                  <a:solidFill>
                    <a:srgbClr val="3C3C3C"/>
                  </a:solidFill>
                  <a:latin typeface="Inconsolata"/>
                  <a:cs typeface="Inconsolata"/>
                </a:rPr>
                <a:t>&lt;</a:t>
              </a: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style name="</a:t>
              </a:r>
              <a:r>
                <a:rPr lang="en-US" sz="2200" dirty="0" err="1">
                  <a:solidFill>
                    <a:srgbClr val="3C3C3C"/>
                  </a:solidFill>
                  <a:latin typeface="Inconsolata"/>
                  <a:cs typeface="Inconsolata"/>
                </a:rPr>
                <a:t>MyText</a:t>
              </a: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"&gt;</a:t>
              </a:r>
            </a:p>
            <a:p>
              <a:pPr defTabSz="50929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    &lt;item name="</a:t>
              </a:r>
              <a:r>
                <a:rPr lang="en-US" sz="2200" dirty="0" err="1">
                  <a:solidFill>
                    <a:srgbClr val="3C3C3C"/>
                  </a:solidFill>
                  <a:latin typeface="Inconsolata"/>
                  <a:cs typeface="Inconsolata"/>
                </a:rPr>
                <a:t>android:padding</a:t>
              </a: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"&gt;4dp&lt;/item&gt;</a:t>
              </a:r>
            </a:p>
            <a:p>
              <a:pPr defTabSz="50929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    &lt;item name="</a:t>
              </a:r>
              <a:r>
                <a:rPr lang="en-US" sz="2200" dirty="0" err="1">
                  <a:solidFill>
                    <a:srgbClr val="3C3C3C"/>
                  </a:solidFill>
                  <a:latin typeface="Inconsolata"/>
                  <a:cs typeface="Inconsolata"/>
                </a:rPr>
                <a:t>android:layout_width</a:t>
              </a: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"</a:t>
              </a:r>
              <a:r>
                <a:rPr lang="en-US" sz="2200" dirty="0" smtClean="0">
                  <a:solidFill>
                    <a:srgbClr val="3C3C3C"/>
                  </a:solidFill>
                  <a:latin typeface="Inconsolata"/>
                  <a:cs typeface="Inconsolata"/>
                </a:rPr>
                <a:t>&gt;</a:t>
              </a:r>
              <a:r>
                <a:rPr lang="en-US" sz="2200" dirty="0" err="1" smtClean="0">
                  <a:solidFill>
                    <a:srgbClr val="3C3C3C"/>
                  </a:solidFill>
                  <a:latin typeface="Inconsolata"/>
                  <a:cs typeface="Inconsolata"/>
                </a:rPr>
                <a:t>match_parent</a:t>
              </a:r>
              <a:r>
                <a:rPr lang="en-US" sz="2200" dirty="0" smtClean="0">
                  <a:solidFill>
                    <a:srgbClr val="3C3C3C"/>
                  </a:solidFill>
                  <a:latin typeface="Inconsolata"/>
                  <a:cs typeface="Inconsolata"/>
                </a:rPr>
                <a:t>&lt;</a:t>
              </a: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/item&gt;</a:t>
              </a:r>
            </a:p>
            <a:p>
              <a:pPr defTabSz="50929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    &lt;item name="</a:t>
              </a:r>
              <a:r>
                <a:rPr lang="en-US" sz="2200" dirty="0" err="1">
                  <a:solidFill>
                    <a:srgbClr val="3C3C3C"/>
                  </a:solidFill>
                  <a:latin typeface="Inconsolata"/>
                  <a:cs typeface="Inconsolata"/>
                </a:rPr>
                <a:t>android:layout_height</a:t>
              </a: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"</a:t>
              </a:r>
              <a:r>
                <a:rPr lang="en-US" sz="2200" dirty="0" smtClean="0">
                  <a:solidFill>
                    <a:srgbClr val="3C3C3C"/>
                  </a:solidFill>
                  <a:latin typeface="Inconsolata"/>
                  <a:cs typeface="Inconsolata"/>
                </a:rPr>
                <a:t>&gt;</a:t>
              </a:r>
              <a:r>
                <a:rPr lang="en-US" sz="2200" dirty="0" err="1" smtClean="0">
                  <a:solidFill>
                    <a:srgbClr val="3C3C3C"/>
                  </a:solidFill>
                  <a:latin typeface="Inconsolata"/>
                  <a:cs typeface="Inconsolata"/>
                </a:rPr>
                <a:t>wrap_content</a:t>
              </a:r>
              <a:r>
                <a:rPr lang="en-US" sz="2200" dirty="0" smtClean="0">
                  <a:solidFill>
                    <a:srgbClr val="3C3C3C"/>
                  </a:solidFill>
                  <a:latin typeface="Inconsolata"/>
                  <a:cs typeface="Inconsolata"/>
                </a:rPr>
                <a:t>&lt;</a:t>
              </a: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/item&gt;</a:t>
              </a:r>
            </a:p>
            <a:p>
              <a:pPr defTabSz="509292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&lt;/</a:t>
              </a:r>
              <a:r>
                <a:rPr lang="en-US" sz="2200" dirty="0" smtClean="0">
                  <a:solidFill>
                    <a:srgbClr val="3C3C3C"/>
                  </a:solidFill>
                  <a:latin typeface="Inconsolata"/>
                  <a:cs typeface="Inconsolata"/>
                </a:rPr>
                <a:t>style</a:t>
              </a:r>
              <a:r>
                <a:rPr lang="en-US" sz="2200" dirty="0">
                  <a:solidFill>
                    <a:srgbClr val="3C3C3C"/>
                  </a:solidFill>
                  <a:latin typeface="Inconsolata"/>
                  <a:cs typeface="Inconsolata"/>
                </a:rPr>
                <a:t>&gt;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09600" y="3810000"/>
              <a:ext cx="3505200" cy="973087"/>
              <a:chOff x="4410476" y="1676400"/>
              <a:chExt cx="3505200" cy="973087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4800600" y="1676400"/>
                <a:ext cx="3115076" cy="973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47000"/>
                  </a:lnSpc>
                </a:pPr>
                <a:r>
                  <a:rPr lang="en-US" sz="2000" b="1" dirty="0" smtClean="0">
                    <a:latin typeface="Inconsolata"/>
                    <a:cs typeface="Inconsolata"/>
                  </a:rPr>
                  <a:t>res/values/</a:t>
                </a:r>
              </a:p>
              <a:p>
                <a:pPr>
                  <a:lnSpc>
                    <a:spcPct val="147000"/>
                  </a:lnSpc>
                </a:pPr>
                <a:r>
                  <a:rPr lang="en-US" sz="2000" b="1" dirty="0">
                    <a:latin typeface="Inconsolata"/>
                    <a:cs typeface="Inconsolata"/>
                  </a:rPr>
                  <a:t> </a:t>
                </a:r>
                <a:r>
                  <a:rPr lang="en-US" sz="2000" b="1" dirty="0" smtClean="0">
                    <a:latin typeface="Inconsolata"/>
                    <a:cs typeface="Inconsolata"/>
                  </a:rPr>
                  <a:t>   </a:t>
                </a:r>
                <a:r>
                  <a:rPr lang="en-US" sz="2000" b="1" dirty="0" err="1" smtClean="0">
                    <a:latin typeface="Inconsolata"/>
                    <a:cs typeface="Inconsolata"/>
                  </a:rPr>
                  <a:t>styles.xml</a:t>
                </a:r>
                <a:endParaRPr lang="en-US" sz="2000" b="1" dirty="0">
                  <a:latin typeface="Inconsolata"/>
                  <a:cs typeface="Inconsolata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410476" y="1859640"/>
                <a:ext cx="381777" cy="268979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029200" y="2286000"/>
                <a:ext cx="252413" cy="304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7194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Are styles that apply to whole activities</a:t>
            </a:r>
            <a:br>
              <a:rPr lang="en-US" dirty="0" smtClean="0"/>
            </a:br>
            <a:r>
              <a:rPr lang="en-US" dirty="0" smtClean="0"/>
              <a:t>(or the entire app)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41798" y="3886200"/>
            <a:ext cx="3396802" cy="520655"/>
            <a:chOff x="1228324" y="4228353"/>
            <a:chExt cx="3396802" cy="520655"/>
          </a:xfrm>
        </p:grpSpPr>
        <p:sp>
          <p:nvSpPr>
            <p:cNvPr id="12" name="TextBox 11"/>
            <p:cNvSpPr txBox="1"/>
            <p:nvPr/>
          </p:nvSpPr>
          <p:spPr>
            <a:xfrm>
              <a:off x="1510050" y="4228353"/>
              <a:ext cx="3115076" cy="520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2000" b="1" dirty="0" err="1" smtClean="0">
                  <a:latin typeface="Inconsolata"/>
                  <a:cs typeface="Inconsolata"/>
                </a:rPr>
                <a:t>AndroidManifest.xml</a:t>
              </a:r>
              <a:endParaRPr lang="en-US" sz="2000" b="1" dirty="0">
                <a:latin typeface="Inconsolata"/>
                <a:cs typeface="Inconsolata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28324" y="4419600"/>
              <a:ext cx="252413" cy="30480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609600" y="4574739"/>
            <a:ext cx="8686800" cy="1292661"/>
          </a:xfrm>
          <a:prstGeom prst="rect">
            <a:avLst/>
          </a:prstGeom>
          <a:solidFill>
            <a:srgbClr val="EEE0F5"/>
          </a:solidFill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37160" rIns="274320" bIns="13716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&lt;application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 </a:t>
            </a:r>
            <a:r>
              <a:rPr lang="en-US" sz="2200" b="1" dirty="0" err="1" smtClean="0">
                <a:solidFill>
                  <a:srgbClr val="FF0000"/>
                </a:solidFill>
                <a:latin typeface="Inconsolata"/>
                <a:cs typeface="Inconsolata"/>
              </a:rPr>
              <a:t>android:theme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=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@</a:t>
            </a:r>
            <a:r>
              <a:rPr lang="en-US" sz="2200" b="1" dirty="0" err="1" smtClean="0">
                <a:solidFill>
                  <a:srgbClr val="FF0000"/>
                </a:solidFill>
                <a:latin typeface="Inconsolata"/>
                <a:cs typeface="Inconsolata"/>
              </a:rPr>
              <a:t>android:style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/</a:t>
            </a:r>
            <a:r>
              <a:rPr lang="en-US" sz="2200" b="1" dirty="0" err="1" smtClean="0">
                <a:solidFill>
                  <a:srgbClr val="FF0000"/>
                </a:solidFill>
                <a:latin typeface="Inconsolata"/>
                <a:cs typeface="Inconsolata"/>
              </a:rPr>
              <a:t>Theme.Holo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...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/application&gt;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52727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Themes</a:t>
            </a:r>
            <a:endParaRPr lang="en-US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94967295"/>
          </p:nvPr>
        </p:nvSpPr>
        <p:spPr>
          <a:xfrm>
            <a:off x="2971801" y="2133600"/>
            <a:ext cx="6629400" cy="4572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@</a:t>
            </a:r>
            <a:r>
              <a:rPr lang="en-US" sz="22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android:style</a:t>
            </a:r>
            <a:r>
              <a:rPr lang="en-US" sz="2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/</a:t>
            </a:r>
            <a:r>
              <a:rPr lang="en-US" sz="2200" dirty="0" err="1" smtClean="0">
                <a:solidFill>
                  <a:srgbClr val="33B5E5"/>
                </a:solidFill>
                <a:latin typeface="Inconsolata"/>
                <a:cs typeface="Inconsolata"/>
              </a:rPr>
              <a:t>Theme.Holo</a:t>
            </a:r>
            <a:endParaRPr lang="en-US" sz="2200" dirty="0" smtClean="0">
              <a:solidFill>
                <a:srgbClr val="33B5E5"/>
              </a:solidFill>
              <a:latin typeface="Inconsolata"/>
              <a:cs typeface="Inconsolat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035" t="20548" r="38136" b="64384"/>
          <a:stretch/>
        </p:blipFill>
        <p:spPr>
          <a:xfrm>
            <a:off x="609601" y="5638800"/>
            <a:ext cx="1995055" cy="1219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9035" t="20548" r="38136" b="64384"/>
          <a:stretch/>
        </p:blipFill>
        <p:spPr>
          <a:xfrm>
            <a:off x="609600" y="1752600"/>
            <a:ext cx="1995055" cy="1219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0225" t="20548" r="36947" b="64384"/>
          <a:stretch/>
        </p:blipFill>
        <p:spPr>
          <a:xfrm>
            <a:off x="609600" y="3695700"/>
            <a:ext cx="1995055" cy="1219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Content Placeholder 13"/>
          <p:cNvSpPr txBox="1">
            <a:spLocks/>
          </p:cNvSpPr>
          <p:nvPr/>
        </p:nvSpPr>
        <p:spPr bwMode="auto">
          <a:xfrm>
            <a:off x="2971800" y="4076700"/>
            <a:ext cx="662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@</a:t>
            </a:r>
            <a:r>
              <a:rPr lang="en-US" sz="22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android:style</a:t>
            </a:r>
            <a:r>
              <a:rPr lang="en-US" sz="2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/</a:t>
            </a:r>
            <a:r>
              <a:rPr lang="en-US" sz="2200" dirty="0" err="1" smtClean="0">
                <a:solidFill>
                  <a:srgbClr val="33B5E5"/>
                </a:solidFill>
                <a:latin typeface="Inconsolata"/>
                <a:cs typeface="Inconsolata"/>
              </a:rPr>
              <a:t>Theme.Holo.Light.DarkActionBar</a:t>
            </a:r>
            <a:endParaRPr lang="en-US" sz="2200" dirty="0" smtClean="0">
              <a:solidFill>
                <a:srgbClr val="33B5E5"/>
              </a:solidFill>
              <a:latin typeface="Inconsolata"/>
              <a:cs typeface="Inconsolata"/>
            </a:endParaRPr>
          </a:p>
        </p:txBody>
      </p:sp>
      <p:sp>
        <p:nvSpPr>
          <p:cNvPr id="13" name="Content Placeholder 13"/>
          <p:cNvSpPr txBox="1">
            <a:spLocks/>
          </p:cNvSpPr>
          <p:nvPr/>
        </p:nvSpPr>
        <p:spPr bwMode="auto">
          <a:xfrm>
            <a:off x="2971801" y="6019800"/>
            <a:ext cx="662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@</a:t>
            </a:r>
            <a:r>
              <a:rPr lang="en-US" sz="22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android:style</a:t>
            </a:r>
            <a:r>
              <a:rPr lang="en-US" sz="2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Inconsolata"/>
                <a:cs typeface="Inconsolata"/>
              </a:rPr>
              <a:t>/</a:t>
            </a:r>
            <a:r>
              <a:rPr lang="en-US" sz="2200" dirty="0" err="1" smtClean="0">
                <a:solidFill>
                  <a:srgbClr val="33B5E5"/>
                </a:solidFill>
                <a:latin typeface="Inconsolata"/>
                <a:cs typeface="Inconsolata"/>
              </a:rPr>
              <a:t>Theme.Holo.Light</a:t>
            </a:r>
            <a:endParaRPr lang="en-US" sz="2200" dirty="0" smtClean="0">
              <a:solidFill>
                <a:srgbClr val="33B5E5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14492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Like styles, themes are extensible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9600" y="2743200"/>
            <a:ext cx="8686800" cy="1292661"/>
          </a:xfrm>
          <a:prstGeom prst="rect">
            <a:avLst/>
          </a:prstGeom>
          <a:solidFill>
            <a:srgbClr val="EEE0F5"/>
          </a:solidFill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37160" rIns="274320" bIns="13716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chemeClr val="tx1"/>
                </a:solidFill>
                <a:latin typeface="Inconsolata"/>
                <a:cs typeface="Inconsolata"/>
              </a:rPr>
              <a:t>&lt;style name=</a:t>
            </a:r>
            <a:r>
              <a:rPr lang="en-US" sz="2200" b="1" dirty="0">
                <a:solidFill>
                  <a:schemeClr val="tx1"/>
                </a:solidFill>
                <a:latin typeface="Inconsolata"/>
                <a:cs typeface="Inconsolata"/>
              </a:rPr>
              <a:t>"</a:t>
            </a:r>
            <a:r>
              <a:rPr lang="en-US" sz="2200" dirty="0" err="1" smtClean="0">
                <a:solidFill>
                  <a:schemeClr val="tx1"/>
                </a:solidFill>
                <a:latin typeface="Inconsolata"/>
                <a:cs typeface="Inconsolata"/>
              </a:rPr>
              <a:t>MyTheme</a:t>
            </a:r>
            <a:r>
              <a:rPr lang="en-US" sz="2200" b="1" dirty="0">
                <a:solidFill>
                  <a:schemeClr val="tx1"/>
                </a:solidFill>
                <a:latin typeface="Inconsolata"/>
                <a:cs typeface="Inconsolata"/>
              </a:rPr>
              <a:t>"</a:t>
            </a:r>
            <a:r>
              <a:rPr lang="en-US" sz="2200" dirty="0" smtClean="0">
                <a:solidFill>
                  <a:schemeClr val="tx1"/>
                </a:solidFill>
                <a:latin typeface="Inconsolata"/>
                <a:cs typeface="Inconsolata"/>
              </a:rPr>
              <a:t> 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parent=</a:t>
            </a:r>
            <a:r>
              <a:rPr lang="en-US" sz="2200" b="1" dirty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@</a:t>
            </a:r>
            <a:r>
              <a:rPr lang="en-US" sz="2200" b="1" dirty="0" err="1" smtClean="0">
                <a:solidFill>
                  <a:srgbClr val="FF0000"/>
                </a:solidFill>
                <a:latin typeface="Inconsolata"/>
                <a:cs typeface="Inconsolata"/>
              </a:rPr>
              <a:t>android:style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/</a:t>
            </a:r>
            <a:r>
              <a:rPr lang="en-US" sz="2200" b="1" dirty="0" err="1" smtClean="0">
                <a:solidFill>
                  <a:srgbClr val="FF0000"/>
                </a:solidFill>
                <a:latin typeface="Inconsolata"/>
                <a:cs typeface="Inconsolata"/>
              </a:rPr>
              <a:t>Theme.Holo</a:t>
            </a:r>
            <a:r>
              <a:rPr lang="en-US" sz="2200" b="1" dirty="0" smtClean="0">
                <a:solidFill>
                  <a:srgbClr val="FF0000"/>
                </a:solidFill>
                <a:latin typeface="Inconsolata"/>
                <a:cs typeface="Inconsolata"/>
              </a:rPr>
              <a:t>"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...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/style&gt;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75337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Touch</a:t>
            </a:r>
          </a:p>
          <a:p>
            <a:pPr lvl="1"/>
            <a:r>
              <a:rPr lang="en-US" dirty="0" smtClean="0"/>
              <a:t>Interact primarily with your fingers</a:t>
            </a:r>
          </a:p>
          <a:p>
            <a:pPr lvl="1"/>
            <a:r>
              <a:rPr lang="en-US" dirty="0" smtClean="0"/>
              <a:t>Expect direct manipulation</a:t>
            </a:r>
          </a:p>
          <a:p>
            <a:r>
              <a:rPr lang="en-US" dirty="0" smtClean="0"/>
              <a:t>Mobile</a:t>
            </a:r>
          </a:p>
          <a:p>
            <a:pPr lvl="1"/>
            <a:r>
              <a:rPr lang="en-US" dirty="0" smtClean="0"/>
              <a:t>Often on the go</a:t>
            </a:r>
          </a:p>
          <a:p>
            <a:pPr lvl="1"/>
            <a:r>
              <a:rPr lang="en-US" dirty="0" smtClean="0"/>
              <a:t>Often without network connectivity</a:t>
            </a:r>
          </a:p>
          <a:p>
            <a:r>
              <a:rPr lang="en-US" dirty="0" smtClean="0"/>
              <a:t>Heterogeneity</a:t>
            </a:r>
          </a:p>
          <a:p>
            <a:pPr lvl="1"/>
            <a:r>
              <a:rPr lang="en-US" dirty="0" smtClean="0"/>
              <a:t>Different screen sizes and densities</a:t>
            </a:r>
          </a:p>
          <a:p>
            <a:pPr lvl="1"/>
            <a:r>
              <a:rPr lang="en-US" dirty="0" smtClean="0"/>
              <a:t>Different hardware features</a:t>
            </a:r>
          </a:p>
          <a:p>
            <a:pPr lvl="1"/>
            <a:r>
              <a:rPr lang="en-US" dirty="0" smtClean="0"/>
              <a:t>Different OS versions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for…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13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4800" dirty="0" smtClean="0"/>
              <a:t>EXERCISE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Roboto Medium"/>
                <a:cs typeface="Roboto Medium"/>
              </a:rPr>
              <a:t>Change your app’s theme to </a:t>
            </a:r>
            <a:r>
              <a:rPr lang="en-US" dirty="0" err="1" smtClean="0">
                <a:latin typeface="Roboto Medium"/>
                <a:cs typeface="Roboto Medium"/>
              </a:rPr>
              <a:t>Holo</a:t>
            </a:r>
            <a:r>
              <a:rPr lang="en-US" dirty="0" smtClean="0">
                <a:latin typeface="Roboto Medium"/>
                <a:cs typeface="Roboto Medium"/>
              </a:rPr>
              <a:t> Light</a:t>
            </a:r>
            <a:endParaRPr lang="en-US" dirty="0">
              <a:latin typeface="Roboto Medium"/>
              <a:cs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6947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 considerations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50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hierarchy and flow</a:t>
            </a:r>
            <a:endParaRPr lang="en-US" dirty="0"/>
          </a:p>
        </p:txBody>
      </p:sp>
      <p:pic>
        <p:nvPicPr>
          <p:cNvPr id="13" name="Picture 12" descr="des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470" y="2057400"/>
            <a:ext cx="7363460" cy="417703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247900" y="6179403"/>
            <a:ext cx="5562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Roboto Regular"/>
                <a:cs typeface="Roboto Regular"/>
              </a:rPr>
              <a:t>Traditional desktop app or website</a:t>
            </a:r>
          </a:p>
        </p:txBody>
      </p:sp>
    </p:spTree>
    <p:extLst>
      <p:ext uri="{BB962C8B-B14F-4D97-AF65-F5344CB8AC3E}">
        <p14:creationId xmlns:p14="http://schemas.microsoft.com/office/powerpoint/2010/main" val="211143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hierarchy and flow</a:t>
            </a:r>
            <a:endParaRPr lang="en-US" dirty="0"/>
          </a:p>
        </p:txBody>
      </p:sp>
      <p:pic>
        <p:nvPicPr>
          <p:cNvPr id="5" name="Picture 4" descr="ta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3" y="2057400"/>
            <a:ext cx="8791575" cy="41770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47900" y="6179403"/>
            <a:ext cx="5562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Roboto Regular"/>
                <a:cs typeface="Roboto Regular"/>
              </a:rPr>
              <a:t>Tablet or mini desktop app</a:t>
            </a:r>
          </a:p>
        </p:txBody>
      </p:sp>
    </p:spTree>
    <p:extLst>
      <p:ext uri="{BB962C8B-B14F-4D97-AF65-F5344CB8AC3E}">
        <p14:creationId xmlns:p14="http://schemas.microsoft.com/office/powerpoint/2010/main" val="22067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hierarchy and flow</a:t>
            </a:r>
            <a:endParaRPr lang="en-US" dirty="0"/>
          </a:p>
        </p:txBody>
      </p:sp>
      <p:pic>
        <p:nvPicPr>
          <p:cNvPr id="6" name="Picture 5" descr="ph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8" y="2057400"/>
            <a:ext cx="9534525" cy="41770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47900" y="6179403"/>
            <a:ext cx="5562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Roboto Regular"/>
                <a:cs typeface="Roboto Regular"/>
              </a:rPr>
              <a:t>Mobile phone app</a:t>
            </a:r>
          </a:p>
        </p:txBody>
      </p:sp>
    </p:spTree>
    <p:extLst>
      <p:ext uri="{BB962C8B-B14F-4D97-AF65-F5344CB8AC3E}">
        <p14:creationId xmlns:p14="http://schemas.microsoft.com/office/powerpoint/2010/main" val="157678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Separate activities into UI or code </a:t>
            </a:r>
            <a:r>
              <a:rPr lang="en-US" b="1" dirty="0" smtClean="0"/>
              <a:t>modules</a:t>
            </a:r>
            <a:r>
              <a:rPr lang="en-US" dirty="0" smtClean="0"/>
              <a:t>, each have their own class</a:t>
            </a:r>
          </a:p>
          <a:p>
            <a:r>
              <a:rPr lang="en-US" dirty="0"/>
              <a:t>Help with supporting phones + </a:t>
            </a:r>
            <a:r>
              <a:rPr lang="en-US" dirty="0" smtClean="0"/>
              <a:t>tablets</a:t>
            </a:r>
          </a:p>
          <a:p>
            <a:pPr lvl="1"/>
            <a:r>
              <a:rPr lang="en-US" dirty="0" smtClean="0"/>
              <a:t>Each content pane is a fragment</a:t>
            </a:r>
          </a:p>
          <a:p>
            <a:pPr lvl="1"/>
            <a:r>
              <a:rPr lang="en-US" dirty="0" smtClean="0"/>
              <a:t>Fragments split across activities</a:t>
            </a:r>
          </a:p>
          <a:p>
            <a:r>
              <a:rPr lang="en-US" dirty="0" smtClean="0">
                <a:solidFill>
                  <a:srgbClr val="AA66CC"/>
                </a:solidFill>
                <a:latin typeface="Inconsolata"/>
                <a:cs typeface="Inconsolata"/>
              </a:rPr>
              <a:t>&lt;</a:t>
            </a:r>
            <a:r>
              <a:rPr lang="en-US" dirty="0">
                <a:solidFill>
                  <a:srgbClr val="AA66CC"/>
                </a:solidFill>
                <a:latin typeface="Inconsolata"/>
                <a:cs typeface="Inconsolata"/>
              </a:rPr>
              <a:t>fragment&gt;</a:t>
            </a:r>
            <a:r>
              <a:rPr lang="en-US" dirty="0">
                <a:solidFill>
                  <a:srgbClr val="AA66CC"/>
                </a:solidFill>
              </a:rPr>
              <a:t> </a:t>
            </a:r>
            <a:r>
              <a:rPr lang="en-US" dirty="0"/>
              <a:t>in layout </a:t>
            </a:r>
            <a:r>
              <a:rPr lang="en-US" dirty="0" smtClean="0"/>
              <a:t>XML</a:t>
            </a:r>
            <a:endParaRPr lang="en-US" dirty="0"/>
          </a:p>
          <a:p>
            <a:pPr lvl="1"/>
            <a:r>
              <a:rPr lang="en-US" dirty="0" smtClean="0"/>
              <a:t>Automatically instantiates the given fragment</a:t>
            </a:r>
          </a:p>
          <a:p>
            <a:pPr lvl="1"/>
            <a:r>
              <a:rPr lang="en-US" dirty="0" smtClean="0"/>
              <a:t>Acts as a placeholder for the fragment’s view to be inserted in that part of the layout tree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55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114800" y="1632204"/>
            <a:ext cx="5440680" cy="4158996"/>
          </a:xfrm>
        </p:spPr>
        <p:txBody>
          <a:bodyPr/>
          <a:lstStyle/>
          <a:p>
            <a:r>
              <a:rPr lang="en-US" dirty="0" smtClean="0"/>
              <a:t>Customize layouts for large screens</a:t>
            </a:r>
          </a:p>
          <a:p>
            <a:pPr lvl="1"/>
            <a:r>
              <a:rPr lang="en-US" dirty="0" smtClean="0"/>
              <a:t>Includes </a:t>
            </a:r>
            <a:r>
              <a:rPr lang="en-US" dirty="0" smtClean="0">
                <a:solidFill>
                  <a:srgbClr val="CCA3E0"/>
                </a:solidFill>
                <a:latin typeface="Inconsolata"/>
                <a:cs typeface="Inconsolata"/>
              </a:rPr>
              <a:t>&lt;fragment&gt;</a:t>
            </a:r>
            <a:r>
              <a:rPr lang="en-US" dirty="0" smtClean="0">
                <a:solidFill>
                  <a:srgbClr val="CCA3E0"/>
                </a:solidFill>
              </a:rPr>
              <a:t> </a:t>
            </a:r>
            <a:r>
              <a:rPr lang="en-US" dirty="0" smtClean="0"/>
              <a:t>tags</a:t>
            </a:r>
          </a:p>
          <a:p>
            <a:r>
              <a:rPr lang="en-US" dirty="0" smtClean="0"/>
              <a:t>Incrementally increase font sizes, spacing, tweak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 resources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90600" y="1905000"/>
            <a:ext cx="2915265" cy="1994674"/>
            <a:chOff x="990600" y="1905000"/>
            <a:chExt cx="2915265" cy="19946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90600" y="2057400"/>
              <a:ext cx="324465" cy="228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315065" y="1905000"/>
              <a:ext cx="2590800" cy="1994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700" b="1" dirty="0" smtClean="0">
                  <a:latin typeface="Inconsolata"/>
                  <a:cs typeface="Inconsolata"/>
                </a:rPr>
                <a:t>res/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layout-large/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values-large/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 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dimens.xml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 smtClean="0">
                  <a:latin typeface="Inconsolata"/>
                  <a:cs typeface="Inconsolata"/>
                </a:rPr>
                <a:t>     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styles.xml</a:t>
              </a:r>
              <a:endParaRPr lang="en-US" sz="1700" b="1" dirty="0" smtClean="0">
                <a:latin typeface="Inconsolata"/>
                <a:cs typeface="Inconsolata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91265" y="2438400"/>
              <a:ext cx="324465" cy="228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91265" y="2819400"/>
              <a:ext cx="324465" cy="2286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81187" y="3152295"/>
              <a:ext cx="252413" cy="3048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81187" y="3533295"/>
              <a:ext cx="252413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84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UI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2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UI integration</a:t>
            </a:r>
            <a:endParaRPr lang="en-US" dirty="0"/>
          </a:p>
        </p:txBody>
      </p:sp>
      <p:sp>
        <p:nvSpPr>
          <p:cNvPr id="10" name="Content Placeholder 13"/>
          <p:cNvSpPr txBox="1">
            <a:spLocks/>
          </p:cNvSpPr>
          <p:nvPr/>
        </p:nvSpPr>
        <p:spPr bwMode="auto">
          <a:xfrm>
            <a:off x="365867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App Widgets</a:t>
            </a: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 bwMode="auto">
          <a:xfrm>
            <a:off x="682097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Accounts + Sync</a:t>
            </a:r>
          </a:p>
        </p:txBody>
      </p:sp>
      <p:pic>
        <p:nvPicPr>
          <p:cNvPr id="2" name="Picture 1" descr="png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3202540" cy="5562600"/>
          </a:xfrm>
          <a:prstGeom prst="rect">
            <a:avLst/>
          </a:prstGeom>
        </p:spPr>
      </p:pic>
      <p:pic>
        <p:nvPicPr>
          <p:cNvPr id="3" name="Picture 2" descr="p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371600"/>
            <a:ext cx="3200400" cy="5558884"/>
          </a:xfrm>
          <a:prstGeom prst="rect">
            <a:avLst/>
          </a:prstGeom>
        </p:spPr>
      </p:pic>
      <p:pic>
        <p:nvPicPr>
          <p:cNvPr id="7" name="Picture 6" descr="png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30" y="1371600"/>
            <a:ext cx="3246410" cy="5638800"/>
          </a:xfrm>
          <a:prstGeom prst="rect">
            <a:avLst/>
          </a:prstGeom>
        </p:spPr>
      </p:pic>
      <p:sp>
        <p:nvSpPr>
          <p:cNvPr id="12" name="Content Placeholder 13"/>
          <p:cNvSpPr txBox="1">
            <a:spLocks/>
          </p:cNvSpPr>
          <p:nvPr/>
        </p:nvSpPr>
        <p:spPr bwMode="auto">
          <a:xfrm>
            <a:off x="45720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Notifications</a:t>
            </a:r>
          </a:p>
        </p:txBody>
      </p:sp>
    </p:spTree>
    <p:extLst>
      <p:ext uri="{BB962C8B-B14F-4D97-AF65-F5344CB8AC3E}">
        <p14:creationId xmlns:p14="http://schemas.microsoft.com/office/powerpoint/2010/main" val="132030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400" y="3475142"/>
            <a:ext cx="3276600" cy="57795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346075" dist="101600" dir="5400000" algn="tl" rotWithShape="0">
              <a:srgbClr val="000000">
                <a:alpha val="17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400" y="4694343"/>
            <a:ext cx="3276600" cy="140165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346075" dist="101600" dir="5400000" algn="tl" rotWithShape="0">
              <a:srgbClr val="000000">
                <a:alpha val="17000"/>
              </a:srgbClr>
            </a:outerShdw>
          </a:effectLst>
        </p:spPr>
      </p:pic>
      <p:sp>
        <p:nvSpPr>
          <p:cNvPr id="21" name="Content Placeholder 13"/>
          <p:cNvSpPr txBox="1">
            <a:spLocks/>
          </p:cNvSpPr>
          <p:nvPr/>
        </p:nvSpPr>
        <p:spPr>
          <a:xfrm>
            <a:off x="7239000" y="3475142"/>
            <a:ext cx="2362200" cy="609600"/>
          </a:xfrm>
          <a:prstGeom prst="rect">
            <a:avLst/>
          </a:prstGeom>
        </p:spPr>
        <p:txBody>
          <a:bodyPr/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Collapsed</a:t>
            </a:r>
          </a:p>
        </p:txBody>
      </p:sp>
      <p:sp>
        <p:nvSpPr>
          <p:cNvPr id="22" name="Content Placeholder 13"/>
          <p:cNvSpPr txBox="1">
            <a:spLocks/>
          </p:cNvSpPr>
          <p:nvPr/>
        </p:nvSpPr>
        <p:spPr>
          <a:xfrm>
            <a:off x="7239000" y="4694342"/>
            <a:ext cx="2286000" cy="1096857"/>
          </a:xfrm>
          <a:prstGeom prst="rect">
            <a:avLst/>
          </a:prstGeom>
        </p:spPr>
        <p:txBody>
          <a:bodyPr/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Expanded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400" dirty="0" smtClean="0">
                <a:solidFill>
                  <a:schemeClr val="tx2"/>
                </a:solidFill>
              </a:rPr>
              <a:t>Android 4.1+</a:t>
            </a:r>
          </a:p>
        </p:txBody>
      </p:sp>
      <p:pic>
        <p:nvPicPr>
          <p:cNvPr id="24" name="Picture 23" descr="png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3202540" cy="556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1400" y="2642551"/>
            <a:ext cx="3276600" cy="22299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346075" dist="101600" dir="5400000" algn="tl" rotWithShape="0">
              <a:srgbClr val="000000">
                <a:alpha val="17000"/>
              </a:srgbClr>
            </a:outerShdw>
          </a:effectLst>
        </p:spPr>
      </p:pic>
      <p:sp>
        <p:nvSpPr>
          <p:cNvPr id="25" name="Content Placeholder 13"/>
          <p:cNvSpPr txBox="1">
            <a:spLocks/>
          </p:cNvSpPr>
          <p:nvPr/>
        </p:nvSpPr>
        <p:spPr>
          <a:xfrm>
            <a:off x="7239000" y="2362200"/>
            <a:ext cx="2362200" cy="609600"/>
          </a:xfrm>
          <a:prstGeom prst="rect">
            <a:avLst/>
          </a:prstGeom>
        </p:spPr>
        <p:txBody>
          <a:bodyPr/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Iconified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90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69863" indent="-169863">
              <a:spcBef>
                <a:spcPts val="4800"/>
              </a:spcBef>
              <a:buNone/>
            </a:pPr>
            <a:r>
              <a:rPr lang="en-US" dirty="0"/>
              <a:t>“Pictures are faster than </a:t>
            </a:r>
            <a:r>
              <a:rPr lang="en-US" dirty="0" smtClean="0"/>
              <a:t>words.”</a:t>
            </a:r>
          </a:p>
          <a:p>
            <a:pPr marL="169863" indent="-169863">
              <a:spcBef>
                <a:spcPts val="4800"/>
              </a:spcBef>
              <a:buNone/>
            </a:pPr>
            <a:r>
              <a:rPr lang="en-US" dirty="0"/>
              <a:t>“Only show what I </a:t>
            </a:r>
            <a:r>
              <a:rPr lang="en-US" dirty="0" smtClean="0"/>
              <a:t>need when </a:t>
            </a:r>
            <a:r>
              <a:rPr lang="en-US" dirty="0"/>
              <a:t>I need it</a:t>
            </a:r>
            <a:r>
              <a:rPr lang="en-US" dirty="0" smtClean="0"/>
              <a:t>.”</a:t>
            </a:r>
          </a:p>
          <a:p>
            <a:pPr marL="169863" indent="-169863">
              <a:spcBef>
                <a:spcPts val="4800"/>
              </a:spcBef>
              <a:buNone/>
            </a:pPr>
            <a:r>
              <a:rPr lang="en-US" dirty="0" smtClean="0"/>
              <a:t>“Make </a:t>
            </a:r>
            <a:r>
              <a:rPr lang="en-US" dirty="0"/>
              <a:t>the important </a:t>
            </a:r>
            <a:r>
              <a:rPr lang="en-US" dirty="0" smtClean="0"/>
              <a:t>things fast.”</a:t>
            </a:r>
          </a:p>
          <a:p>
            <a:pPr marL="169863" indent="-169863">
              <a:spcBef>
                <a:spcPts val="4800"/>
              </a:spcBef>
              <a:buNone/>
            </a:pPr>
            <a:r>
              <a:rPr lang="en-US" dirty="0"/>
              <a:t>“Do the heavy lifting for </a:t>
            </a:r>
            <a:r>
              <a:rPr lang="en-US" dirty="0" smtClean="0"/>
              <a:t>me.”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2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png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3202540" cy="55626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981200" y="5048442"/>
            <a:ext cx="3657600" cy="685800"/>
            <a:chOff x="5029200" y="266700"/>
            <a:chExt cx="3657600" cy="685800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5029200" y="342900"/>
              <a:ext cx="1676400" cy="2667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6705600" y="266700"/>
              <a:ext cx="19812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dirty="0" smtClean="0">
                  <a:latin typeface="Roboto Light"/>
                  <a:cs typeface="Roboto Light"/>
                </a:rPr>
                <a:t>Interactive</a:t>
              </a:r>
              <a:endParaRPr lang="en-US" dirty="0"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337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Created with 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NotificationManager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>
                <a:solidFill>
                  <a:srgbClr val="CCA3E0"/>
                </a:solidFill>
                <a:latin typeface="Inconsolata"/>
                <a:cs typeface="Inconsolata"/>
              </a:rPr>
              <a:t>Notification.Builder</a:t>
            </a:r>
            <a:r>
              <a:rPr lang="en-US" dirty="0">
                <a:solidFill>
                  <a:srgbClr val="CCA3E0"/>
                </a:solidFill>
                <a:latin typeface="Inconsolata"/>
                <a:cs typeface="Inconsolata"/>
              </a:rPr>
              <a:t>(</a:t>
            </a:r>
            <a:r>
              <a:rPr lang="en-US" dirty="0" smtClean="0">
                <a:solidFill>
                  <a:srgbClr val="CCA3E0"/>
                </a:solidFill>
                <a:latin typeface="Inconsolata"/>
                <a:cs typeface="Inconsolata"/>
              </a:rPr>
              <a:t>)</a:t>
            </a:r>
          </a:p>
          <a:p>
            <a:endParaRPr lang="en-US" dirty="0">
              <a:latin typeface="Inconsolata"/>
              <a:cs typeface="Inconsolata"/>
            </a:endParaRPr>
          </a:p>
          <a:p>
            <a:r>
              <a:rPr lang="en-US" dirty="0" smtClean="0"/>
              <a:t>Custom layouts with </a:t>
            </a:r>
            <a:r>
              <a:rPr lang="en-US" dirty="0" err="1" smtClean="0">
                <a:solidFill>
                  <a:srgbClr val="CCA3E0"/>
                </a:solidFill>
                <a:latin typeface="Inconsolata"/>
                <a:cs typeface="Inconsolata"/>
              </a:rPr>
              <a:t>RemoteViews</a:t>
            </a:r>
            <a:endParaRPr lang="en-US" dirty="0" smtClean="0"/>
          </a:p>
          <a:p>
            <a:pPr lvl="1"/>
            <a:r>
              <a:rPr lang="en-US" dirty="0" smtClean="0"/>
              <a:t>Your layouts, used in a different process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Interaction is handled entirely using intents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3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ng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30" y="1371600"/>
            <a:ext cx="3246410" cy="563880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143000" y="2819400"/>
            <a:ext cx="7924800" cy="2133600"/>
            <a:chOff x="1143000" y="2819400"/>
            <a:chExt cx="7924800" cy="2133600"/>
          </a:xfrm>
        </p:grpSpPr>
        <p:cxnSp>
          <p:nvCxnSpPr>
            <p:cNvPr id="13" name="Straight Arrow Connector 12"/>
            <p:cNvCxnSpPr>
              <a:stCxn id="14" idx="1"/>
            </p:cNvCxnSpPr>
            <p:nvPr/>
          </p:nvCxnSpPr>
          <p:spPr>
            <a:xfrm flipH="1">
              <a:off x="5334000" y="3162300"/>
              <a:ext cx="1905000" cy="4953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7239000" y="2819400"/>
              <a:ext cx="18288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dirty="0" smtClean="0">
                  <a:latin typeface="Roboto Light"/>
                  <a:cs typeface="Roboto Light"/>
                </a:rPr>
                <a:t>Scrollable</a:t>
              </a:r>
              <a:endParaRPr lang="en-US" dirty="0">
                <a:latin typeface="Roboto Light"/>
                <a:cs typeface="Roboto Light"/>
              </a:endParaRPr>
            </a:p>
          </p:txBody>
        </p:sp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5562600" y="4343400"/>
              <a:ext cx="1676400" cy="2667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7239000" y="4267200"/>
              <a:ext cx="18288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dirty="0" smtClean="0">
                  <a:latin typeface="Roboto Light"/>
                  <a:cs typeface="Roboto Light"/>
                </a:rPr>
                <a:t>Interactive</a:t>
              </a:r>
              <a:endParaRPr lang="en-US" dirty="0">
                <a:latin typeface="Roboto Light"/>
                <a:cs typeface="Roboto Light"/>
              </a:endParaRPr>
            </a:p>
          </p:txBody>
        </p:sp>
        <p:cxnSp>
          <p:nvCxnSpPr>
            <p:cNvPr id="27" name="Straight Arrow Connector 26"/>
            <p:cNvCxnSpPr>
              <a:stCxn id="28" idx="3"/>
            </p:cNvCxnSpPr>
            <p:nvPr/>
          </p:nvCxnSpPr>
          <p:spPr>
            <a:xfrm flipV="1">
              <a:off x="2971800" y="3962400"/>
              <a:ext cx="1143000" cy="3429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1143000" y="3962400"/>
              <a:ext cx="18288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dirty="0" smtClean="0">
                  <a:latin typeface="Roboto Light"/>
                  <a:cs typeface="Roboto Light"/>
                </a:rPr>
                <a:t>Resizable</a:t>
              </a:r>
              <a:endParaRPr lang="en-US" dirty="0">
                <a:latin typeface="Roboto Light"/>
                <a:cs typeface="Roboto Light"/>
              </a:endParaRPr>
            </a:p>
          </p:txBody>
        </p:sp>
      </p:grp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widgets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Defined in your manifest as a receiver</a:t>
            </a:r>
          </a:p>
          <a:p>
            <a:pPr lvl="1"/>
            <a:r>
              <a:rPr lang="en-US" dirty="0" smtClean="0"/>
              <a:t>Handles the </a:t>
            </a:r>
            <a:r>
              <a:rPr lang="en-US" dirty="0" smtClean="0">
                <a:solidFill>
                  <a:srgbClr val="CCA3E0"/>
                </a:solidFill>
                <a:latin typeface="Inconsolata"/>
                <a:cs typeface="Inconsolata"/>
              </a:rPr>
              <a:t>APPWIDGET_UPDATE</a:t>
            </a:r>
            <a:r>
              <a:rPr lang="en-US" dirty="0" smtClean="0">
                <a:solidFill>
                  <a:srgbClr val="CCA3E0"/>
                </a:solidFill>
              </a:rPr>
              <a:t> </a:t>
            </a:r>
            <a:r>
              <a:rPr lang="en-US" dirty="0" smtClean="0"/>
              <a:t>intent action</a:t>
            </a:r>
          </a:p>
          <a:p>
            <a:pPr lvl="1"/>
            <a:r>
              <a:rPr lang="en-US" dirty="0" smtClean="0"/>
              <a:t>Metadata provided in </a:t>
            </a:r>
            <a:r>
              <a:rPr lang="en-US" dirty="0" smtClean="0">
                <a:solidFill>
                  <a:srgbClr val="CCA3E0"/>
                </a:solidFill>
                <a:latin typeface="Inconsolata"/>
                <a:cs typeface="Inconsolata"/>
              </a:rPr>
              <a:t>res/xml/</a:t>
            </a:r>
            <a:r>
              <a:rPr lang="en-US" dirty="0" err="1" smtClean="0">
                <a:solidFill>
                  <a:srgbClr val="CCA3E0"/>
                </a:solidFill>
                <a:latin typeface="Inconsolata"/>
                <a:cs typeface="Inconsolata"/>
              </a:rPr>
              <a:t>widgetinfo.xml</a:t>
            </a:r>
            <a:r>
              <a:rPr lang="en-US" dirty="0" smtClean="0"/>
              <a:t> and referenced in manifest</a:t>
            </a:r>
          </a:p>
          <a:p>
            <a:pPr marL="507936" lvl="1" indent="0">
              <a:buNone/>
            </a:pPr>
            <a:endParaRPr lang="en-US" dirty="0" smtClean="0"/>
          </a:p>
          <a:p>
            <a:r>
              <a:rPr lang="en-US" dirty="0" smtClean="0"/>
              <a:t>Layout using </a:t>
            </a:r>
            <a:r>
              <a:rPr lang="en-US" dirty="0" err="1" smtClean="0">
                <a:solidFill>
                  <a:srgbClr val="CCA3E0"/>
                </a:solidFill>
                <a:latin typeface="Inconsolata"/>
                <a:cs typeface="Inconsolata"/>
              </a:rPr>
              <a:t>RemoteViews</a:t>
            </a:r>
            <a:endParaRPr lang="en-US" dirty="0" smtClean="0">
              <a:solidFill>
                <a:srgbClr val="CCA3E0"/>
              </a:solidFill>
            </a:endParaRPr>
          </a:p>
          <a:p>
            <a:pPr lvl="1"/>
            <a:r>
              <a:rPr lang="en-US" dirty="0" smtClean="0"/>
              <a:t>Your layouts, used in a different process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Interaction is handled entirely using intents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widgets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7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4800" dirty="0" smtClean="0"/>
              <a:t>EXERCISE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Roboto Medium"/>
                <a:cs typeface="Roboto Medium"/>
              </a:rPr>
              <a:t>Show a notification in your </a:t>
            </a:r>
            <a:r>
              <a:rPr lang="en-US" dirty="0" smtClean="0">
                <a:latin typeface="Roboto Medium"/>
                <a:cs typeface="Roboto Medium"/>
              </a:rPr>
              <a:t>project</a:t>
            </a:r>
            <a:endParaRPr lang="en-US" dirty="0">
              <a:latin typeface="Roboto Medium"/>
              <a:cs typeface="Roboto Medium"/>
            </a:endParaRPr>
          </a:p>
          <a:p>
            <a:endParaRPr lang="en-US" sz="4800" dirty="0" smtClean="0"/>
          </a:p>
          <a:p>
            <a:r>
              <a:rPr lang="en-US" sz="4800" dirty="0" smtClean="0"/>
              <a:t>Hint: use </a:t>
            </a:r>
            <a:r>
              <a:rPr lang="en-US" sz="4800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NotificationManager</a:t>
            </a:r>
            <a:endParaRPr lang="en-US" sz="4800" dirty="0">
              <a:solidFill>
                <a:schemeClr val="accent5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416947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2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Record your ideas and</a:t>
            </a:r>
            <a:br>
              <a:rPr lang="en-US" dirty="0" smtClean="0"/>
            </a:br>
            <a:r>
              <a:rPr lang="en-US" dirty="0" smtClean="0"/>
              <a:t>asses their real-world feasibility</a:t>
            </a:r>
          </a:p>
          <a:p>
            <a:r>
              <a:rPr lang="en-US" dirty="0" smtClean="0"/>
              <a:t>Test your your ideas and </a:t>
            </a:r>
            <a:r>
              <a:rPr lang="en-US" b="1" dirty="0" smtClean="0"/>
              <a:t>rapidly iterate</a:t>
            </a:r>
          </a:p>
          <a:p>
            <a:pPr lvl="1"/>
            <a:r>
              <a:rPr lang="en-US" dirty="0" smtClean="0"/>
              <a:t>See which work and which don’t, evolve them</a:t>
            </a:r>
          </a:p>
          <a:p>
            <a:r>
              <a:rPr lang="en-US" dirty="0" smtClean="0"/>
              <a:t>Map out user flow and activity diagrams</a:t>
            </a:r>
          </a:p>
          <a:p>
            <a:pPr lvl="1"/>
            <a:r>
              <a:rPr lang="en-US" dirty="0" smtClean="0"/>
              <a:t>Re-arrange/add/remove interactions quickly</a:t>
            </a:r>
          </a:p>
          <a:p>
            <a:pPr lvl="1"/>
            <a:r>
              <a:rPr lang="en-US" dirty="0" smtClean="0"/>
              <a:t>Scope UI complexity</a:t>
            </a:r>
          </a:p>
          <a:p>
            <a:pPr lvl="1"/>
            <a:r>
              <a:rPr lang="en-US" dirty="0" smtClean="0"/>
              <a:t>Plan out intra-app “Intent-based API”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create wireframes?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1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38200" y="1088136"/>
            <a:ext cx="8382000" cy="5596128"/>
          </a:xfrm>
        </p:spPr>
        <p:txBody>
          <a:bodyPr/>
          <a:lstStyle/>
          <a:p>
            <a:pPr algn="l"/>
            <a:r>
              <a:rPr lang="en-US" sz="6600" dirty="0" smtClean="0"/>
              <a:t>Wireframing before coding saves you time.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8381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Wireframing tools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371600" y="2081181"/>
            <a:ext cx="0" cy="472440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371600" y="6805581"/>
            <a:ext cx="6248400" cy="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30855" y="6533346"/>
            <a:ext cx="1676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 Medium"/>
                <a:cs typeface="Roboto Medium"/>
              </a:rPr>
              <a:t>Fidelity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1623981"/>
            <a:ext cx="1981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 Medium"/>
                <a:cs typeface="Roboto Medium"/>
              </a:rPr>
              <a:t>Time/Effort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00200" y="6195981"/>
            <a:ext cx="21336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Pen + Paper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62800" y="2081181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Photoshop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62800" y="2690781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Fireworks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2800" y="4443381"/>
            <a:ext cx="1524000" cy="124649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Eclipse Layout Editor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0" y="4419600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Balsamiq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05400" y="4419600"/>
            <a:ext cx="1905000" cy="692497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Pencil</a:t>
            </a:r>
            <a:b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chemeClr val="tx1"/>
                </a:solidFill>
                <a:latin typeface="Roboto Light"/>
                <a:cs typeface="Roboto Light"/>
              </a:rPr>
              <a:t>(Firefox </a:t>
            </a:r>
            <a:r>
              <a:rPr lang="en-US" sz="1400" dirty="0" err="1" smtClean="0">
                <a:solidFill>
                  <a:schemeClr val="tx1"/>
                </a:solidFill>
                <a:latin typeface="Roboto Light"/>
                <a:cs typeface="Roboto Light"/>
              </a:rPr>
              <a:t>addon</a:t>
            </a:r>
            <a:r>
              <a:rPr lang="en-US" sz="1400" dirty="0" smtClean="0">
                <a:solidFill>
                  <a:schemeClr val="tx1"/>
                </a:solidFill>
                <a:latin typeface="Roboto Light"/>
                <a:cs typeface="Roboto Light"/>
              </a:rPr>
              <a:t>)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67200" y="3429000"/>
            <a:ext cx="1981200" cy="86177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Keynote/</a:t>
            </a:r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Powerpoint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67200" y="2590800"/>
            <a:ext cx="1905000" cy="692497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OmniGraffle</a:t>
            </a:r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chemeClr val="tx1"/>
                </a:solidFill>
                <a:latin typeface="Roboto Light"/>
                <a:cs typeface="Roboto Light"/>
              </a:rPr>
              <a:t>(Mac)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2800" y="3810000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Fluid UI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67200" y="5234019"/>
            <a:ext cx="1905000" cy="86177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Wireframe</a:t>
            </a:r>
            <a:b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</a:br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Sketcher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032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Wireframing tools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371600" y="2081181"/>
            <a:ext cx="0" cy="472440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371600" y="6805581"/>
            <a:ext cx="6248400" cy="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30855" y="6533346"/>
            <a:ext cx="1676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 Medium"/>
                <a:cs typeface="Roboto Medium"/>
              </a:rPr>
              <a:t>Fidelity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1623981"/>
            <a:ext cx="1981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 Medium"/>
                <a:cs typeface="Roboto Medium"/>
              </a:rPr>
              <a:t>Time/Effort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00200" y="6195981"/>
            <a:ext cx="21336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Pen + Paper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62800" y="2081181"/>
            <a:ext cx="19050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Photoshop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62800" y="2690781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Fireworks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2800" y="4443381"/>
            <a:ext cx="1524000" cy="124649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Eclipse Layout Editor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0" y="4419600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Balsamiq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05400" y="4419600"/>
            <a:ext cx="1905000" cy="69249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Pencil</a:t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(Firefox </a:t>
            </a:r>
            <a:r>
              <a:rPr lang="en-US" sz="1400" dirty="0" err="1" smtClean="0">
                <a:solidFill>
                  <a:srgbClr val="E1D9B8"/>
                </a:solidFill>
                <a:latin typeface="Roboto Light"/>
                <a:cs typeface="Roboto Light"/>
              </a:rPr>
              <a:t>addon</a:t>
            </a: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)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67200" y="3429000"/>
            <a:ext cx="1981200" cy="86177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Keynote/</a:t>
            </a:r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Powerpoint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67200" y="2590800"/>
            <a:ext cx="1905000" cy="69249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E1D9B8"/>
                </a:solidFill>
                <a:latin typeface="Roboto Light"/>
                <a:cs typeface="Roboto Light"/>
              </a:rPr>
              <a:t>OmniGraffle</a:t>
            </a:r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/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(Mac)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2800" y="3810000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Fluid UI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67200" y="5234019"/>
            <a:ext cx="1905000" cy="86177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Wireframe</a:t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Sketcher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819400" y="1676400"/>
            <a:ext cx="4343400" cy="2743200"/>
            <a:chOff x="2819400" y="1676400"/>
            <a:chExt cx="4343400" cy="2743200"/>
          </a:xfrm>
        </p:grpSpPr>
        <p:cxnSp>
          <p:nvCxnSpPr>
            <p:cNvPr id="23" name="Straight Arrow Connector 22"/>
            <p:cNvCxnSpPr>
              <a:endCxn id="16" idx="0"/>
            </p:cNvCxnSpPr>
            <p:nvPr/>
          </p:nvCxnSpPr>
          <p:spPr>
            <a:xfrm>
              <a:off x="3810000" y="2209800"/>
              <a:ext cx="190500" cy="22098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038600" y="2209800"/>
              <a:ext cx="609600" cy="12192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114800" y="2133600"/>
              <a:ext cx="3048000" cy="16764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114800" y="2057400"/>
              <a:ext cx="3048000" cy="8382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2819400" y="1676400"/>
              <a:ext cx="2057400" cy="91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Interactive</a:t>
              </a:r>
            </a:p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wireframes</a:t>
              </a:r>
              <a:endParaRPr lang="en-US" b="1" dirty="0"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953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81000"/>
            <a:ext cx="9072880" cy="71628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2920" y="6248400"/>
            <a:ext cx="9052560" cy="1087776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Holo</a:t>
            </a:r>
            <a:r>
              <a:rPr lang="en-US" dirty="0" smtClean="0"/>
              <a:t>” visual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Wireframing tools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371600" y="2081181"/>
            <a:ext cx="0" cy="472440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371600" y="6805581"/>
            <a:ext cx="6248400" cy="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30855" y="6533346"/>
            <a:ext cx="1676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 Medium"/>
                <a:cs typeface="Roboto Medium"/>
              </a:rPr>
              <a:t>Fidelity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1623981"/>
            <a:ext cx="1981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 Medium"/>
                <a:cs typeface="Roboto Medium"/>
              </a:rPr>
              <a:t>Time/Effort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00200" y="6195981"/>
            <a:ext cx="2133600" cy="477054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  <a:latin typeface="Roboto Light"/>
                <a:cs typeface="Roboto Light"/>
              </a:defRPr>
            </a:lvl1pPr>
          </a:lstStyle>
          <a:p>
            <a:r>
              <a:rPr lang="en-US" dirty="0" smtClean="0"/>
              <a:t>Pen + Paper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62800" y="2081181"/>
            <a:ext cx="19050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Photoshop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62800" y="2690781"/>
            <a:ext cx="19050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E1D9B8"/>
                </a:solidFill>
                <a:latin typeface="Roboto Light"/>
                <a:cs typeface="Roboto Light"/>
              </a:defRPr>
            </a:lvl1pPr>
          </a:lstStyle>
          <a:p>
            <a:r>
              <a:rPr lang="en-US" dirty="0"/>
              <a:t>Fireworks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62800" y="4443381"/>
            <a:ext cx="1524000" cy="124649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Eclipse Layout Editor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0" y="4419600"/>
            <a:ext cx="19050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E1D9B8"/>
                </a:solidFill>
                <a:latin typeface="Roboto Light"/>
                <a:cs typeface="Roboto Light"/>
              </a:defRPr>
            </a:lvl1pPr>
          </a:lstStyle>
          <a:p>
            <a:r>
              <a:rPr lang="en-US" dirty="0" err="1"/>
              <a:t>Balsamiq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05400" y="4419600"/>
            <a:ext cx="1905000" cy="69249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Pencil</a:t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(Firefox </a:t>
            </a:r>
            <a:r>
              <a:rPr lang="en-US" sz="1400" dirty="0" err="1" smtClean="0">
                <a:solidFill>
                  <a:srgbClr val="E1D9B8"/>
                </a:solidFill>
                <a:latin typeface="Roboto Light"/>
                <a:cs typeface="Roboto Light"/>
              </a:rPr>
              <a:t>addon</a:t>
            </a: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)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67200" y="3429000"/>
            <a:ext cx="1981200" cy="86177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E1D9B8"/>
                </a:solidFill>
                <a:latin typeface="Roboto Light"/>
                <a:cs typeface="Roboto Light"/>
              </a:defRPr>
            </a:lvl1pPr>
          </a:lstStyle>
          <a:p>
            <a:r>
              <a:rPr lang="en-US" dirty="0"/>
              <a:t>Keynote/</a:t>
            </a:r>
            <a:r>
              <a:rPr lang="en-US" dirty="0" err="1"/>
              <a:t>Powerpoint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67200" y="2590800"/>
            <a:ext cx="1905000" cy="69249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E1D9B8"/>
                </a:solidFill>
                <a:latin typeface="Roboto Light"/>
                <a:cs typeface="Roboto Light"/>
              </a:rPr>
              <a:t>OmniGraffle</a:t>
            </a:r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/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(Mac)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2800" y="3810000"/>
            <a:ext cx="1905000" cy="477054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Fluid UI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67200" y="5234019"/>
            <a:ext cx="1905000" cy="86177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Wireframe</a:t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Sketcher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438400" y="3124200"/>
            <a:ext cx="4724400" cy="3071781"/>
            <a:chOff x="2438400" y="3124200"/>
            <a:chExt cx="4724400" cy="3071781"/>
          </a:xfrm>
        </p:grpSpPr>
        <p:cxnSp>
          <p:nvCxnSpPr>
            <p:cNvPr id="23" name="Straight Arrow Connector 22"/>
            <p:cNvCxnSpPr>
              <a:endCxn id="12" idx="0"/>
            </p:cNvCxnSpPr>
            <p:nvPr/>
          </p:nvCxnSpPr>
          <p:spPr>
            <a:xfrm flipH="1">
              <a:off x="2667000" y="3505200"/>
              <a:ext cx="1066800" cy="2690781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endCxn id="18" idx="1"/>
            </p:cNvCxnSpPr>
            <p:nvPr/>
          </p:nvCxnSpPr>
          <p:spPr>
            <a:xfrm>
              <a:off x="3733800" y="3581400"/>
              <a:ext cx="3429000" cy="467127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2438400" y="3124200"/>
              <a:ext cx="2590800" cy="91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Recommended</a:t>
              </a:r>
            </a:p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tools</a:t>
              </a:r>
              <a:endParaRPr lang="en-US" b="1" dirty="0"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76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en-US" sz="6600" dirty="0" smtClean="0">
                <a:latin typeface="Roboto Regular"/>
                <a:cs typeface="Roboto Regular"/>
              </a:rPr>
              <a:t>Always</a:t>
            </a:r>
            <a:r>
              <a:rPr lang="en-US" sz="6600" dirty="0" smtClean="0"/>
              <a:t> start with</a:t>
            </a:r>
            <a:br>
              <a:rPr lang="en-US" sz="6600" dirty="0" smtClean="0"/>
            </a:br>
            <a:r>
              <a:rPr lang="en-US" sz="6600" dirty="0" smtClean="0"/>
              <a:t>pencil and paper.</a:t>
            </a:r>
            <a:br>
              <a:rPr lang="en-US" sz="6600" dirty="0" smtClean="0"/>
            </a:b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3600" dirty="0" smtClean="0"/>
              <a:t>(or a whiteboard)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5783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190" t="1" r="1459" b="731"/>
          <a:stretch/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-152400" y="2362200"/>
            <a:ext cx="10335282" cy="4242486"/>
            <a:chOff x="-152400" y="2362200"/>
            <a:chExt cx="10335282" cy="4242486"/>
          </a:xfrm>
        </p:grpSpPr>
        <p:pic>
          <p:nvPicPr>
            <p:cNvPr id="7" name="Picture 6" descr="io-tablet-sessde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400" y="3048000"/>
              <a:ext cx="5263896" cy="3556686"/>
            </a:xfrm>
            <a:prstGeom prst="rect">
              <a:avLst/>
            </a:prstGeom>
          </p:spPr>
        </p:pic>
        <p:pic>
          <p:nvPicPr>
            <p:cNvPr id="8" name="Picture 7" descr="io-tablet-home-land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8986" y="3048000"/>
              <a:ext cx="5263896" cy="3556686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 flipV="1">
              <a:off x="2362200" y="2362200"/>
              <a:ext cx="533400" cy="990600"/>
            </a:xfrm>
            <a:prstGeom prst="straightConnector1">
              <a:avLst/>
            </a:prstGeom>
            <a:ln w="76200" cap="rnd" cmpd="sng">
              <a:solidFill>
                <a:schemeClr val="bg1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7543800" y="2438400"/>
              <a:ext cx="152400" cy="914400"/>
            </a:xfrm>
            <a:prstGeom prst="straightConnector1">
              <a:avLst/>
            </a:prstGeom>
            <a:ln w="76200" cap="rnd" cmpd="sng">
              <a:solidFill>
                <a:schemeClr val="bg1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937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4800" dirty="0" smtClean="0"/>
              <a:t>EXERCISE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Roboto Medium"/>
                <a:cs typeface="Roboto Medium"/>
              </a:rPr>
              <a:t>Sketch a</a:t>
            </a:r>
            <a:br>
              <a:rPr lang="en-US" dirty="0" smtClean="0">
                <a:latin typeface="Roboto Medium"/>
                <a:cs typeface="Roboto Medium"/>
              </a:rPr>
            </a:br>
            <a:r>
              <a:rPr lang="en-US" dirty="0" err="1" smtClean="0">
                <a:latin typeface="Roboto Medium"/>
                <a:cs typeface="Roboto Medium"/>
              </a:rPr>
              <a:t>todo</a:t>
            </a:r>
            <a:r>
              <a:rPr lang="en-US" dirty="0" smtClean="0">
                <a:latin typeface="Roboto Medium"/>
                <a:cs typeface="Roboto Medium"/>
              </a:rPr>
              <a:t> list app</a:t>
            </a:r>
            <a:endParaRPr lang="en-US" dirty="0">
              <a:latin typeface="Roboto Medium"/>
              <a:cs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2207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</a:t>
            </a:r>
            <a:r>
              <a:rPr lang="en-US" dirty="0" smtClean="0"/>
              <a:t> variations</a:t>
            </a:r>
            <a:endParaRPr lang="en-US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94967295"/>
          </p:nvPr>
        </p:nvSpPr>
        <p:spPr>
          <a:xfrm>
            <a:off x="496370" y="6629400"/>
            <a:ext cx="2514600" cy="4572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Dark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371600"/>
            <a:ext cx="3202540" cy="5562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71600"/>
            <a:ext cx="3202540" cy="556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371600"/>
            <a:ext cx="3202540" cy="5562600"/>
          </a:xfrm>
          <a:prstGeom prst="rect">
            <a:avLst/>
          </a:prstGeom>
        </p:spPr>
      </p:pic>
      <p:sp>
        <p:nvSpPr>
          <p:cNvPr id="10" name="Content Placeholder 13"/>
          <p:cNvSpPr txBox="1">
            <a:spLocks/>
          </p:cNvSpPr>
          <p:nvPr/>
        </p:nvSpPr>
        <p:spPr bwMode="auto">
          <a:xfrm>
            <a:off x="365867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Dark Action Bar</a:t>
            </a: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 bwMode="auto">
          <a:xfrm>
            <a:off x="682097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397388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16" idx="3"/>
          </p:cNvCxnSpPr>
          <p:nvPr/>
        </p:nvCxnSpPr>
        <p:spPr>
          <a:xfrm flipH="1">
            <a:off x="3048000" y="19050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7" idx="3"/>
          </p:cNvCxnSpPr>
          <p:nvPr/>
        </p:nvCxnSpPr>
        <p:spPr>
          <a:xfrm rot="10800000" flipV="1">
            <a:off x="3048000" y="2286000"/>
            <a:ext cx="3200400" cy="381000"/>
          </a:xfrm>
          <a:prstGeom prst="bentConnector3">
            <a:avLst>
              <a:gd name="adj1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3"/>
          <p:cNvSpPr txBox="1">
            <a:spLocks/>
          </p:cNvSpPr>
          <p:nvPr/>
        </p:nvSpPr>
        <p:spPr bwMode="auto">
          <a:xfrm>
            <a:off x="609600" y="1600200"/>
            <a:ext cx="2438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Action bar</a:t>
            </a:r>
          </a:p>
        </p:txBody>
      </p:sp>
      <p:sp>
        <p:nvSpPr>
          <p:cNvPr id="17" name="Content Placeholder 13"/>
          <p:cNvSpPr txBox="1">
            <a:spLocks/>
          </p:cNvSpPr>
          <p:nvPr/>
        </p:nvSpPr>
        <p:spPr bwMode="auto">
          <a:xfrm>
            <a:off x="762000" y="23622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Tabs</a:t>
            </a:r>
          </a:p>
        </p:txBody>
      </p:sp>
      <p:sp>
        <p:nvSpPr>
          <p:cNvPr id="21" name="Content Placeholder 13"/>
          <p:cNvSpPr txBox="1">
            <a:spLocks/>
          </p:cNvSpPr>
          <p:nvPr/>
        </p:nvSpPr>
        <p:spPr bwMode="auto">
          <a:xfrm>
            <a:off x="457200" y="3124200"/>
            <a:ext cx="259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Content</a:t>
            </a:r>
            <a:b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(activity layout)</a:t>
            </a:r>
          </a:p>
        </p:txBody>
      </p:sp>
      <p:cxnSp>
        <p:nvCxnSpPr>
          <p:cNvPr id="32" name="Straight Connector 31"/>
          <p:cNvCxnSpPr>
            <a:endCxn id="21" idx="3"/>
          </p:cNvCxnSpPr>
          <p:nvPr/>
        </p:nvCxnSpPr>
        <p:spPr>
          <a:xfrm flipH="1">
            <a:off x="3048000" y="36576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75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ndroid">
  <a:themeElements>
    <a:clrScheme name="Custom 1">
      <a:dk1>
        <a:srgbClr val="3C3C3C"/>
      </a:dk1>
      <a:lt1>
        <a:srgbClr val="FFFFFF"/>
      </a:lt1>
      <a:dk2>
        <a:srgbClr val="AAAAAA"/>
      </a:dk2>
      <a:lt2>
        <a:srgbClr val="7D7D7D"/>
      </a:lt2>
      <a:accent1>
        <a:srgbClr val="33B5E5"/>
      </a:accent1>
      <a:accent2>
        <a:srgbClr val="99CC00"/>
      </a:accent2>
      <a:accent3>
        <a:srgbClr val="FFBB33"/>
      </a:accent3>
      <a:accent4>
        <a:srgbClr val="FF4444"/>
      </a:accent4>
      <a:accent5>
        <a:srgbClr val="AA66CC"/>
      </a:accent5>
      <a:accent6>
        <a:srgbClr val="33B5E5"/>
      </a:accent6>
      <a:hlink>
        <a:srgbClr val="0099CC"/>
      </a:hlink>
      <a:folHlink>
        <a:srgbClr val="FF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ffice Theme 1">
        <a:dk1>
          <a:srgbClr val="4C4C4C"/>
        </a:dk1>
        <a:lt1>
          <a:srgbClr val="FFFFFF"/>
        </a:lt1>
        <a:dk2>
          <a:srgbClr val="1F497D"/>
        </a:dk2>
        <a:lt2>
          <a:srgbClr val="EEECE1"/>
        </a:lt2>
        <a:accent1>
          <a:srgbClr val="007DC5"/>
        </a:accent1>
        <a:accent2>
          <a:srgbClr val="ED1849"/>
        </a:accent2>
        <a:accent3>
          <a:srgbClr val="FFFFFF"/>
        </a:accent3>
        <a:accent4>
          <a:srgbClr val="404040"/>
        </a:accent4>
        <a:accent5>
          <a:srgbClr val="AABFDF"/>
        </a:accent5>
        <a:accent6>
          <a:srgbClr val="D71541"/>
        </a:accent6>
        <a:hlink>
          <a:srgbClr val="00800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3C3C3C"/>
        </a:dk1>
        <a:lt1>
          <a:srgbClr val="FFFFFF"/>
        </a:lt1>
        <a:dk2>
          <a:srgbClr val="AAAAAA"/>
        </a:dk2>
        <a:lt2>
          <a:srgbClr val="7D7D7D"/>
        </a:lt2>
        <a:accent1>
          <a:srgbClr val="0066CC"/>
        </a:accent1>
        <a:accent2>
          <a:srgbClr val="FFCC00"/>
        </a:accent2>
        <a:accent3>
          <a:srgbClr val="FFFFFF"/>
        </a:accent3>
        <a:accent4>
          <a:srgbClr val="323232"/>
        </a:accent4>
        <a:accent5>
          <a:srgbClr val="AAB8E2"/>
        </a:accent5>
        <a:accent6>
          <a:srgbClr val="E7B900"/>
        </a:accent6>
        <a:hlink>
          <a:srgbClr val="009900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7070</TotalTime>
  <Words>1510</Words>
  <Application>Microsoft Macintosh PowerPoint</Application>
  <PresentationFormat>Custom</PresentationFormat>
  <Paragraphs>437</Paragraphs>
  <Slides>73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Android</vt:lpstr>
      <vt:lpstr>UI Design and Development</vt:lpstr>
      <vt:lpstr>Agenda</vt:lpstr>
      <vt:lpstr>Designing for Android</vt:lpstr>
      <vt:lpstr>PowerPoint Presentation</vt:lpstr>
      <vt:lpstr>Design for…</vt:lpstr>
      <vt:lpstr>Key principles</vt:lpstr>
      <vt:lpstr>“Holo” visual language</vt:lpstr>
      <vt:lpstr>Holo variations</vt:lpstr>
      <vt:lpstr>Activity UI structure</vt:lpstr>
      <vt:lpstr>Activity UI structure</vt:lpstr>
      <vt:lpstr>Action bar</vt:lpstr>
      <vt:lpstr>Action bar</vt:lpstr>
      <vt:lpstr>Activity UI structure</vt:lpstr>
      <vt:lpstr>Activity UI structure</vt:lpstr>
      <vt:lpstr>Tabs</vt:lpstr>
      <vt:lpstr>Tabs</vt:lpstr>
      <vt:lpstr>PowerPoint Presentation</vt:lpstr>
      <vt:lpstr>Activity UI structure</vt:lpstr>
      <vt:lpstr>Activity UI structure</vt:lpstr>
      <vt:lpstr>Layouts and resources</vt:lpstr>
      <vt:lpstr>Layout system</vt:lpstr>
      <vt:lpstr>Views and View Groups</vt:lpstr>
      <vt:lpstr>Views and View Groups</vt:lpstr>
      <vt:lpstr>PowerPoint Presentation</vt:lpstr>
      <vt:lpstr>PowerPoint Presentation</vt:lpstr>
      <vt:lpstr>PowerPoint Presentation</vt:lpstr>
      <vt:lpstr>Important layout attributes</vt:lpstr>
      <vt:lpstr>Margins and padding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 resources</vt:lpstr>
      <vt:lpstr>PowerPoint Presentation</vt:lpstr>
      <vt:lpstr>Referencing resources</vt:lpstr>
      <vt:lpstr>Referencing resources</vt:lpstr>
      <vt:lpstr>Screen density and DIP units</vt:lpstr>
      <vt:lpstr>PowerPoint Presentation</vt:lpstr>
      <vt:lpstr>Screen density and DIP units</vt:lpstr>
      <vt:lpstr>Key drawable types</vt:lpstr>
      <vt:lpstr>9-patches – foo.9.png</vt:lpstr>
      <vt:lpstr>State list drawables</vt:lpstr>
      <vt:lpstr>State list drawables</vt:lpstr>
      <vt:lpstr>Styles</vt:lpstr>
      <vt:lpstr>Styles</vt:lpstr>
      <vt:lpstr>Themes</vt:lpstr>
      <vt:lpstr>Themes</vt:lpstr>
      <vt:lpstr>Themes</vt:lpstr>
      <vt:lpstr>PowerPoint Presentation</vt:lpstr>
      <vt:lpstr>Tablet considerations</vt:lpstr>
      <vt:lpstr>Information hierarchy and flow</vt:lpstr>
      <vt:lpstr>Information hierarchy and flow</vt:lpstr>
      <vt:lpstr>Information hierarchy and flow</vt:lpstr>
      <vt:lpstr>Fragments</vt:lpstr>
      <vt:lpstr>Tablet resources</vt:lpstr>
      <vt:lpstr>System UI integration</vt:lpstr>
      <vt:lpstr>System UI integration</vt:lpstr>
      <vt:lpstr>Notifications</vt:lpstr>
      <vt:lpstr>Notifications</vt:lpstr>
      <vt:lpstr>Notifications</vt:lpstr>
      <vt:lpstr>App widgets</vt:lpstr>
      <vt:lpstr>App widgets</vt:lpstr>
      <vt:lpstr>PowerPoint Presentation</vt:lpstr>
      <vt:lpstr>Wireframing</vt:lpstr>
      <vt:lpstr>Why create wireframes?</vt:lpstr>
      <vt:lpstr>PowerPoint Presentation</vt:lpstr>
      <vt:lpstr>Wireframing tools</vt:lpstr>
      <vt:lpstr>Wireframing tools</vt:lpstr>
      <vt:lpstr>Wireframing tools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</dc:creator>
  <cp:lastModifiedBy>Roman Nurik</cp:lastModifiedBy>
  <cp:revision>342</cp:revision>
  <cp:lastPrinted>2012-08-13T09:46:03Z</cp:lastPrinted>
  <dcterms:created xsi:type="dcterms:W3CDTF">2010-07-23T00:08:13Z</dcterms:created>
  <dcterms:modified xsi:type="dcterms:W3CDTF">2012-08-13T10:00:18Z</dcterms:modified>
</cp:coreProperties>
</file>